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sldIdLst>
    <p:sldId id="256" r:id="rId2"/>
    <p:sldId id="310" r:id="rId3"/>
    <p:sldId id="261" r:id="rId4"/>
    <p:sldId id="262" r:id="rId5"/>
    <p:sldId id="323" r:id="rId6"/>
    <p:sldId id="311" r:id="rId7"/>
    <p:sldId id="324" r:id="rId8"/>
    <p:sldId id="312" r:id="rId9"/>
    <p:sldId id="313" r:id="rId10"/>
    <p:sldId id="314" r:id="rId11"/>
    <p:sldId id="315" r:id="rId12"/>
    <p:sldId id="325" r:id="rId13"/>
    <p:sldId id="316" r:id="rId14"/>
    <p:sldId id="276" r:id="rId15"/>
    <p:sldId id="277" r:id="rId16"/>
    <p:sldId id="278" r:id="rId17"/>
    <p:sldId id="279" r:id="rId18"/>
    <p:sldId id="280" r:id="rId19"/>
    <p:sldId id="281" r:id="rId20"/>
    <p:sldId id="283" r:id="rId21"/>
    <p:sldId id="284" r:id="rId22"/>
    <p:sldId id="285" r:id="rId23"/>
    <p:sldId id="308" r:id="rId24"/>
    <p:sldId id="317" r:id="rId25"/>
    <p:sldId id="286" r:id="rId26"/>
    <p:sldId id="302" r:id="rId27"/>
    <p:sldId id="318" r:id="rId28"/>
    <p:sldId id="319" r:id="rId29"/>
    <p:sldId id="320" r:id="rId30"/>
    <p:sldId id="321" r:id="rId31"/>
    <p:sldId id="322" r:id="rId32"/>
    <p:sldId id="294" r:id="rId33"/>
    <p:sldId id="297" r:id="rId34"/>
    <p:sldId id="326" r:id="rId35"/>
    <p:sldId id="296" r:id="rId36"/>
    <p:sldId id="298" r:id="rId37"/>
    <p:sldId id="327" r:id="rId38"/>
    <p:sldId id="299" r:id="rId39"/>
    <p:sldId id="300" r:id="rId40"/>
    <p:sldId id="305" r:id="rId41"/>
    <p:sldId id="32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256"/>
            <p14:sldId id="310"/>
            <p14:sldId id="261"/>
            <p14:sldId id="262"/>
          </p14:sldIdLst>
        </p14:section>
        <p14:section name="Animation" id="{FBC1D269-A4CE-074D-9520-D1CAD37B1E93}">
          <p14:sldIdLst>
            <p14:sldId id="323"/>
            <p14:sldId id="311"/>
          </p14:sldIdLst>
        </p14:section>
        <p14:section name="Null" id="{F6197532-6E62-9641-B772-21E733296C31}">
          <p14:sldIdLst>
            <p14:sldId id="324"/>
            <p14:sldId id="312"/>
            <p14:sldId id="313"/>
            <p14:sldId id="314"/>
            <p14:sldId id="315"/>
          </p14:sldIdLst>
        </p14:section>
        <p14:section name="Events" id="{065D7736-AE94-2E4C-A011-E74D19D2BF7D}">
          <p14:sldIdLst>
            <p14:sldId id="325"/>
            <p14:sldId id="316"/>
            <p14:sldId id="276"/>
            <p14:sldId id="277"/>
            <p14:sldId id="278"/>
            <p14:sldId id="279"/>
            <p14:sldId id="280"/>
            <p14:sldId id="281"/>
            <p14:sldId id="283"/>
            <p14:sldId id="284"/>
            <p14:sldId id="285"/>
            <p14:sldId id="308"/>
            <p14:sldId id="317"/>
            <p14:sldId id="286"/>
            <p14:sldId id="302"/>
            <p14:sldId id="318"/>
            <p14:sldId id="319"/>
            <p14:sldId id="320"/>
            <p14:sldId id="321"/>
            <p14:sldId id="322"/>
            <p14:sldId id="294"/>
            <p14:sldId id="297"/>
          </p14:sldIdLst>
        </p14:section>
        <p14:section name="Instance Variables" id="{D7D9A7F0-9CBB-E646-AB8B-280A4D77CB31}">
          <p14:sldIdLst>
            <p14:sldId id="326"/>
            <p14:sldId id="296"/>
            <p14:sldId id="298"/>
          </p14:sldIdLst>
        </p14:section>
        <p14:section name="Whack A Mole" id="{7E61D159-C707-AE46-B2D3-F8F42E95001F}">
          <p14:sldIdLst>
            <p14:sldId id="327"/>
            <p14:sldId id="299"/>
            <p14:sldId id="300"/>
            <p14:sldId id="305"/>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3"/>
    <p:restoredTop sz="90498"/>
  </p:normalViewPr>
  <p:slideViewPr>
    <p:cSldViewPr snapToGrid="0" snapToObjects="1">
      <p:cViewPr>
        <p:scale>
          <a:sx n="144" d="100"/>
          <a:sy n="144" d="100"/>
        </p:scale>
        <p:origin x="108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named.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1672450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named.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Just like run, these methods are called by Java, not by</a:t>
            </a:r>
            <a:r>
              <a:rPr lang="en-US" sz="1200" kern="1200" baseline="0" dirty="0" smtClean="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85967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run method!</a:t>
            </a:r>
          </a:p>
          <a:p>
            <a:r>
              <a:rPr lang="en-US" sz="1200" kern="1200" dirty="0" smtClean="0">
                <a:solidFill>
                  <a:schemeClr val="tx1"/>
                </a:solidFill>
                <a:effectLst/>
                <a:latin typeface="+mn-lt"/>
                <a:ea typeface="+mn-ea"/>
                <a:cs typeface="+mn-cs"/>
              </a:rPr>
              <a:t>Make sure prototype is exact!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working program.</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Adds daisies always at the same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nice, but not very exciting if we can only add a Daisy image at one location.  It would be cool if we could get information about the event that just happened.  Luckily, we can!  </a:t>
            </a:r>
            <a:r>
              <a:rPr lang="en-US" sz="1200" kern="1200" dirty="0" smtClean="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try to use this parameter to make our </a:t>
            </a:r>
            <a:r>
              <a:rPr lang="en-US" sz="1200" kern="1200" dirty="0" err="1" smtClean="0">
                <a:solidFill>
                  <a:schemeClr val="tx1"/>
                </a:solidFill>
                <a:effectLst/>
                <a:latin typeface="+mn-lt"/>
                <a:ea typeface="+mn-ea"/>
                <a:cs typeface="+mn-cs"/>
              </a:rPr>
              <a:t>ClickForDaisy</a:t>
            </a:r>
            <a:r>
              <a:rPr lang="en-US" sz="1200" kern="1200" dirty="0" smtClean="0">
                <a:solidFill>
                  <a:schemeClr val="tx1"/>
                </a:solidFill>
                <a:effectLst/>
                <a:latin typeface="+mn-lt"/>
                <a:ea typeface="+mn-ea"/>
                <a:cs typeface="+mn-cs"/>
              </a:rPr>
              <a:t> program better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let’s add Daisy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a:t>
            </a:r>
            <a:r>
              <a:rPr lang="en-US" sz="1200" kern="1200" baseline="0" dirty="0" smtClean="0">
                <a:solidFill>
                  <a:schemeClr val="tx1"/>
                </a:solidFill>
                <a:effectLst/>
                <a:latin typeface="+mn-lt"/>
                <a:ea typeface="+mn-ea"/>
                <a:cs typeface="+mn-cs"/>
              </a:rPr>
              <a:t> would we do this?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problem </a:t>
            </a:r>
            <a:r>
              <a:rPr lang="mr-IN" dirty="0" smtClean="0"/>
              <a:t>–</a:t>
            </a:r>
            <a:r>
              <a:rPr lang="en-US" dirty="0" smtClean="0"/>
              <a:t> where does Daisy show up?</a:t>
            </a:r>
          </a:p>
          <a:p>
            <a:r>
              <a:rPr lang="en-US" dirty="0" smtClean="0"/>
              <a:t>Show working program.</a:t>
            </a: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just talked about </a:t>
            </a:r>
            <a:r>
              <a:rPr lang="en-US" dirty="0" err="1" smtClean="0"/>
              <a:t>mouseClicked</a:t>
            </a:r>
            <a:r>
              <a:rPr lang="en-US" baseline="0" dirty="0" smtClean="0"/>
              <a:t> </a:t>
            </a:r>
            <a:r>
              <a:rPr lang="mr-IN" baseline="0" dirty="0" smtClean="0"/>
              <a:t>–</a:t>
            </a:r>
            <a:r>
              <a:rPr lang="en-US" baseline="0" dirty="0" smtClean="0"/>
              <a:t> there are many other types of mouse events you can react to!</a:t>
            </a:r>
          </a:p>
          <a:p>
            <a:r>
              <a:rPr lang="en-US" baseline="0" dirty="0" smtClean="0"/>
              <a:t>You can detect multiple events, but multiple mouse events can’t happen simultaneously</a:t>
            </a:r>
          </a:p>
          <a:p>
            <a:r>
              <a:rPr lang="en-US" baseline="0" dirty="0" smtClean="0"/>
              <a:t>HOWEVER </a:t>
            </a:r>
            <a:r>
              <a:rPr lang="mr-IN" baseline="0" dirty="0" smtClean="0"/>
              <a:t>–</a:t>
            </a:r>
            <a:r>
              <a:rPr lang="en-US" baseline="0" dirty="0" smtClean="0"/>
              <a:t> run can execute simultaneously with mouse events</a:t>
            </a:r>
          </a:p>
          <a:p>
            <a:r>
              <a:rPr lang="en-US" dirty="0" smtClean="0"/>
              <a:t>mouse dragged called</a:t>
            </a:r>
            <a:r>
              <a:rPr lang="en-US" baseline="0" dirty="0" smtClean="0"/>
              <a:t> many times while mouse is dragged </a:t>
            </a:r>
            <a:r>
              <a:rPr lang="mr-IN" baseline="0" dirty="0" smtClean="0"/>
              <a:t>–</a:t>
            </a:r>
            <a:r>
              <a:rPr lang="en-US" baseline="0" dirty="0" smtClean="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look</a:t>
            </a:r>
            <a:r>
              <a:rPr lang="en-US" sz="1200" kern="1200" baseline="0" dirty="0" smtClean="0">
                <a:solidFill>
                  <a:schemeClr val="tx1"/>
                </a:solidFill>
                <a:effectLst/>
                <a:latin typeface="+mn-lt"/>
                <a:ea typeface="+mn-ea"/>
                <a:cs typeface="+mn-cs"/>
              </a:rPr>
              <a:t> at an example with </a:t>
            </a:r>
            <a:r>
              <a:rPr lang="en-US" sz="1200" kern="1200" baseline="0" dirty="0" err="1" smtClean="0">
                <a:solidFill>
                  <a:schemeClr val="tx1"/>
                </a:solidFill>
                <a:effectLst/>
                <a:latin typeface="+mn-lt"/>
                <a:ea typeface="+mn-ea"/>
                <a:cs typeface="+mn-cs"/>
              </a:rPr>
              <a:t>mouseDragged</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let’s write a program that lets the user drag the mouse and drag</a:t>
            </a: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step through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1196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28</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29</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Show working program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question: why does it slow down when I move faster?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31</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different from how we have programmed so far, because</a:t>
            </a:r>
            <a:r>
              <a:rPr lang="en-US" sz="1200" kern="1200" baseline="0" dirty="0" smtClean="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32</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way to do this!  We can’t pass parameters since we don’t call mouse</a:t>
            </a:r>
            <a:r>
              <a:rPr lang="en-US" sz="1200" kern="1200" baseline="0" dirty="0" smtClean="0">
                <a:solidFill>
                  <a:schemeClr val="tx1"/>
                </a:solidFill>
                <a:effectLst/>
                <a:latin typeface="+mn-lt"/>
                <a:ea typeface="+mn-ea"/>
                <a:cs typeface="+mn-cs"/>
              </a:rPr>
              <a:t> event methods</a:t>
            </a:r>
          </a:p>
          <a:p>
            <a:r>
              <a:rPr lang="en-US" sz="1200" kern="1200" baseline="0" dirty="0" smtClean="0">
                <a:solidFill>
                  <a:schemeClr val="tx1"/>
                </a:solidFill>
                <a:effectLst/>
                <a:latin typeface="+mn-lt"/>
                <a:ea typeface="+mn-ea"/>
                <a:cs typeface="+mn-cs"/>
              </a:rPr>
              <a:t>No way for information to live between mouse dragged calls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no variables live then!</a:t>
            </a:r>
          </a:p>
          <a:p>
            <a:r>
              <a:rPr lang="en-US" sz="1200" kern="1200" baseline="0" dirty="0" smtClean="0">
                <a:solidFill>
                  <a:schemeClr val="tx1"/>
                </a:solidFill>
                <a:effectLst/>
                <a:latin typeface="+mn-lt"/>
                <a:ea typeface="+mn-ea"/>
                <a:cs typeface="+mn-cs"/>
              </a:rPr>
              <a:t>No way to access information about previous drag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33</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Write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mouseTracker</a:t>
            </a:r>
            <a:r>
              <a:rPr lang="en-US" sz="1200" kern="1200" baseline="0" dirty="0" smtClean="0">
                <a:solidFill>
                  <a:schemeClr val="tx1"/>
                </a:solidFill>
                <a:effectLst/>
                <a:latin typeface="+mn-lt"/>
                <a:ea typeface="+mn-ea"/>
                <a:cs typeface="+mn-cs"/>
              </a:rPr>
              <a:t> with creating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run, moving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Then, show that we can’t access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We need a field!  Show code, add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38</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demo first</a:t>
            </a:r>
          </a:p>
          <a:p>
            <a:r>
              <a:rPr lang="en-US" dirty="0" smtClean="0"/>
              <a:t>Think-pair-share:</a:t>
            </a:r>
            <a:r>
              <a:rPr lang="en-US" baseline="0" dirty="0" smtClean="0"/>
              <a:t> what events might we want to respond to, and what instance variables might we need?</a:t>
            </a:r>
          </a:p>
          <a:p>
            <a:r>
              <a:rPr lang="en-US" baseline="0" dirty="0" smtClean="0"/>
              <a:t>Run: adding moles</a:t>
            </a:r>
          </a:p>
          <a:p>
            <a:r>
              <a:rPr lang="en-US" baseline="0" dirty="0" err="1" smtClean="0"/>
              <a:t>MouseClicked</a:t>
            </a:r>
            <a:r>
              <a:rPr lang="en-US" baseline="0" dirty="0" smtClean="0"/>
              <a:t> </a:t>
            </a:r>
            <a:r>
              <a:rPr lang="mr-IN" baseline="0" dirty="0" smtClean="0"/>
              <a:t>–</a:t>
            </a:r>
            <a:r>
              <a:rPr lang="en-US" baseline="0" dirty="0" smtClean="0"/>
              <a:t> remove moles, increment score</a:t>
            </a:r>
          </a:p>
          <a:p>
            <a:r>
              <a:rPr lang="en-US" baseline="0" dirty="0" err="1" smtClean="0"/>
              <a:t>Ivars</a:t>
            </a:r>
            <a:r>
              <a:rPr lang="en-US" baseline="0" dirty="0" smtClean="0"/>
              <a:t>: label and score</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39</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can finish </a:t>
            </a:r>
            <a:r>
              <a:rPr lang="en-US" dirty="0" err="1" smtClean="0"/>
              <a:t>dribbleCastle</a:t>
            </a:r>
            <a:r>
              <a:rPr lang="en-US" dirty="0" smtClean="0"/>
              <a:t>!</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9</a:t>
            </a:fld>
            <a:endParaRPr lang="en-US"/>
          </a:p>
        </p:txBody>
      </p:sp>
    </p:spTree>
    <p:extLst>
      <p:ext uri="{BB962C8B-B14F-4D97-AF65-F5344CB8AC3E}">
        <p14:creationId xmlns:p14="http://schemas.microsoft.com/office/powerpoint/2010/main" val="1772367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interpret</a:t>
            </a:r>
            <a:r>
              <a:rPr lang="en-US" baseline="0" dirty="0" smtClean="0"/>
              <a:t> crash messages</a:t>
            </a:r>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40</a:t>
            </a:fld>
            <a:endParaRPr lang="en-US" altLang="x-none"/>
          </a:p>
        </p:txBody>
      </p:sp>
    </p:spTree>
    <p:extLst>
      <p:ext uri="{BB962C8B-B14F-4D97-AF65-F5344CB8AC3E}">
        <p14:creationId xmlns:p14="http://schemas.microsoft.com/office/powerpoint/2010/main" val="144143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null like an “invalid mailing address” </a:t>
            </a:r>
            <a:r>
              <a:rPr lang="mr-IN" dirty="0" smtClean="0"/>
              <a:t>–</a:t>
            </a:r>
            <a:r>
              <a:rPr lang="en-US" baseline="0" dirty="0" smtClean="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120223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11:40AM</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events triggered by the user – like mouse clicks, or mouse drags.  On</a:t>
            </a:r>
            <a:r>
              <a:rPr lang="en-US" sz="1200" kern="1200" baseline="0" dirty="0" smtClean="0">
                <a:solidFill>
                  <a:schemeClr val="tx1"/>
                </a:solidFill>
                <a:effectLst/>
                <a:latin typeface="+mn-lt"/>
                <a:ea typeface="+mn-ea"/>
                <a:cs typeface="+mn-cs"/>
              </a:rPr>
              <a:t> mobile devices, there are even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now just demoting run to be</a:t>
            </a:r>
            <a:r>
              <a:rPr lang="en-US" sz="1200" kern="1200" baseline="0" dirty="0" smtClean="0">
                <a:solidFill>
                  <a:schemeClr val="tx1"/>
                </a:solidFill>
                <a:effectLst/>
                <a:latin typeface="+mn-lt"/>
                <a:ea typeface="+mn-ea"/>
                <a:cs typeface="+mn-cs"/>
              </a:rPr>
              <a:t> “another event” that is triggered by the user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We’re just going to focus on the mouse today.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can happen in any order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smtClean="0">
                <a:solidFill>
                  <a:schemeClr val="tx1"/>
                </a:solidFill>
                <a:effectLst/>
                <a:latin typeface="+mn-lt"/>
                <a:ea typeface="+mn-ea"/>
                <a:cs typeface="+mn-cs"/>
              </a:rPr>
              <a:t> to be named exactly how Java wants, so it knows where to look.  </a:t>
            </a:r>
            <a:r>
              <a:rPr lang="en-US" sz="1200" kern="1200" dirty="0" smtClean="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54033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smtClean="0"/>
              <a:t>Click to edit Master title style</a:t>
            </a:r>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en-US" altLang="x-none"/>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
        <p:nvSpPr>
          <p:cNvPr id="1039"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Tahoma" charset="0"/>
              <a:ea typeface="Arial" charset="0"/>
              <a:cs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bg1"/>
          </a:solidFill>
          <a:latin typeface="+mj-lt"/>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microsoft.com/office/2007/relationships/hdphoto" Target="../media/hdphoto1.wdp"/><Relationship Id="rId6" Type="http://schemas.openxmlformats.org/officeDocument/2006/relationships/image" Target="../media/image3.png"/><Relationship Id="rId7" Type="http://schemas.microsoft.com/office/2007/relationships/hdphoto" Target="../media/hdphoto2.wdp"/><Relationship Id="rId8" Type="http://schemas.microsoft.com/office/2007/relationships/hdphoto" Target="../media/hdphoto3.wdp"/><Relationship Id="rId9" Type="http://schemas.openxmlformats.org/officeDocument/2006/relationships/image" Target="../media/image4.png"/><Relationship Id="rId10"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106A, Lecture 14</a:t>
            </a:r>
            <a:br>
              <a:rPr lang="en-US" dirty="0" smtClean="0"/>
            </a:br>
            <a:r>
              <a:rPr lang="en-US" dirty="0" smtClean="0"/>
              <a:t>Events and Instance Variables</a:t>
            </a:r>
            <a:endParaRPr lang="en-US" dirty="0"/>
          </a:p>
        </p:txBody>
      </p:sp>
      <p:sp>
        <p:nvSpPr>
          <p:cNvPr id="3" name="Subtitle 2"/>
          <p:cNvSpPr>
            <a:spLocks noGrp="1"/>
          </p:cNvSpPr>
          <p:nvPr>
            <p:ph type="subTitle" idx="1"/>
          </p:nvPr>
        </p:nvSpPr>
        <p:spPr/>
        <p:txBody>
          <a:bodyPr/>
          <a:lstStyle/>
          <a:p>
            <a:endParaRPr lang="en-US" sz="1500" dirty="0" smtClean="0"/>
          </a:p>
          <a:p>
            <a:endParaRPr lang="en-US" sz="1500" dirty="0" smtClean="0"/>
          </a:p>
          <a:p>
            <a:r>
              <a:rPr lang="en-US" sz="1500" dirty="0" smtClean="0"/>
              <a:t>Reading:</a:t>
            </a:r>
          </a:p>
          <a:p>
            <a:r>
              <a:rPr lang="en-US" sz="1500" i="1" dirty="0" smtClean="0"/>
              <a:t>Art &amp; Science of Java</a:t>
            </a:r>
            <a:r>
              <a:rPr lang="en-US" sz="1500" dirty="0" smtClean="0"/>
              <a:t>, Ch. 10.1-10.4</a:t>
            </a:r>
            <a:endParaRPr lang="en-US" sz="1500" i="1" dirty="0"/>
          </a:p>
        </p:txBody>
      </p:sp>
    </p:spTree>
    <p:extLst>
      <p:ext uri="{BB962C8B-B14F-4D97-AF65-F5344CB8AC3E}">
        <p14:creationId xmlns:p14="http://schemas.microsoft.com/office/powerpoint/2010/main" val="1564357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Calling methods on an object that is </a:t>
            </a:r>
            <a:r>
              <a:rPr lang="en-US" sz="2800" b="1" dirty="0" smtClean="0"/>
              <a:t>null</a:t>
            </a:r>
            <a:r>
              <a:rPr lang="en-US" sz="2800" dirty="0" smtClean="0"/>
              <a:t> will crash your program!</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altLang="x-none" sz="2200" dirty="0" smtClean="0">
              <a:latin typeface="Courier" charset="0"/>
              <a:ea typeface="Courier" charset="0"/>
              <a:cs typeface="Courier" charset="0"/>
            </a:endParaRPr>
          </a:p>
          <a:p>
            <a:pPr marL="0" indent="0">
              <a:buNone/>
            </a:pPr>
            <a:r>
              <a:rPr lang="en-US" sz="2200" b="1" dirty="0" smtClean="0">
                <a:solidFill>
                  <a:srgbClr val="7030A0"/>
                </a:solidFill>
                <a:latin typeface="Courier" charset="0"/>
                <a:ea typeface="Courier" charset="0"/>
                <a:cs typeface="Courier" charset="0"/>
              </a:rPr>
              <a:t>if</a:t>
            </a:r>
            <a:r>
              <a:rPr lang="en-US" sz="2200" b="1" dirty="0" smtClean="0">
                <a:latin typeface="Courier" charset="0"/>
                <a:ea typeface="Courier" charset="0"/>
                <a:cs typeface="Courier" charset="0"/>
              </a:rPr>
              <a:t> (</a:t>
            </a:r>
            <a:r>
              <a:rPr lang="en-US" sz="2200" b="1" dirty="0" err="1" smtClean="0">
                <a:latin typeface="Courier" charset="0"/>
                <a:ea typeface="Courier" charset="0"/>
                <a:cs typeface="Courier" charset="0"/>
              </a:rPr>
              <a:t>maybeAnObject</a:t>
            </a:r>
            <a:r>
              <a:rPr lang="en-US" sz="2200" b="1" dirty="0" smtClean="0">
                <a:latin typeface="Courier" charset="0"/>
                <a:ea typeface="Courier" charset="0"/>
                <a:cs typeface="Courier" charset="0"/>
              </a:rPr>
              <a:t> != </a:t>
            </a:r>
            <a:r>
              <a:rPr lang="en-US" sz="2200" b="1" dirty="0" smtClean="0">
                <a:solidFill>
                  <a:srgbClr val="7030A0"/>
                </a:solidFill>
                <a:latin typeface="Courier" charset="0"/>
                <a:ea typeface="Courier" charset="0"/>
                <a:cs typeface="Courier" charset="0"/>
              </a:rPr>
              <a:t>null</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OK</a:t>
            </a:r>
          </a:p>
          <a:p>
            <a:pPr marL="0" indent="0">
              <a:buNone/>
            </a:pPr>
            <a:r>
              <a:rPr lang="en-US" sz="2200" b="1" dirty="0" smtClean="0">
                <a:latin typeface="Courier" charset="0"/>
                <a:ea typeface="Courier" charset="0"/>
                <a:cs typeface="Courier" charset="0"/>
              </a:rPr>
              <a:t>} </a:t>
            </a:r>
            <a:r>
              <a:rPr lang="en-US" sz="2200" b="1" dirty="0" smtClean="0">
                <a:solidFill>
                  <a:srgbClr val="7030A0"/>
                </a:solidFill>
                <a:latin typeface="Courier" charset="0"/>
                <a:ea typeface="Courier" charset="0"/>
                <a:cs typeface="Courier" charset="0"/>
              </a:rPr>
              <a:t>else</a:t>
            </a:r>
            <a:r>
              <a:rPr lang="en-US" sz="2200" b="1" dirty="0" smtClean="0">
                <a:latin typeface="Courier" charset="0"/>
                <a:ea typeface="Courier" charset="0"/>
                <a:cs typeface="Courier" charset="0"/>
              </a:rPr>
              <a:t> {</a:t>
            </a:r>
          </a:p>
          <a:p>
            <a:pPr marL="0" indent="0">
              <a:buNone/>
            </a:pPr>
            <a:r>
              <a:rPr lang="en-US" sz="2200" b="1" dirty="0" smtClean="0">
                <a:latin typeface="Courier" charset="0"/>
                <a:ea typeface="Courier" charset="0"/>
                <a:cs typeface="Courier" charset="0"/>
              </a:rPr>
              <a:t>	</a:t>
            </a:r>
            <a:r>
              <a:rPr lang="en-US" sz="2200" b="1" dirty="0" err="1" smtClean="0">
                <a:solidFill>
                  <a:srgbClr val="7030A0"/>
                </a:solidFill>
                <a:latin typeface="Courier" charset="0"/>
                <a:ea typeface="Courier" charset="0"/>
                <a:cs typeface="Courier" charset="0"/>
              </a:rPr>
              <a:t>int</a:t>
            </a:r>
            <a:r>
              <a:rPr lang="en-US" sz="2200" b="1" dirty="0" smtClean="0">
                <a:solidFill>
                  <a:srgbClr val="7030A0"/>
                </a:solidFill>
                <a:latin typeface="Courier" charset="0"/>
                <a:ea typeface="Courier" charset="0"/>
                <a:cs typeface="Courier" charset="0"/>
              </a:rPr>
              <a:t> </a:t>
            </a:r>
            <a:r>
              <a:rPr lang="en-US" sz="2200" b="1" dirty="0" smtClean="0">
                <a:latin typeface="Courier" charset="0"/>
                <a:ea typeface="Courier" charset="0"/>
                <a:cs typeface="Courier" charset="0"/>
              </a:rPr>
              <a:t>x = </a:t>
            </a:r>
            <a:r>
              <a:rPr lang="en-US" sz="2200" b="1" dirty="0" err="1" smtClean="0">
                <a:latin typeface="Courier" charset="0"/>
                <a:ea typeface="Courier" charset="0"/>
                <a:cs typeface="Courier" charset="0"/>
              </a:rPr>
              <a:t>maybeAnObject.getX</a:t>
            </a:r>
            <a:r>
              <a:rPr lang="en-US" sz="2200" b="1" dirty="0" smtClean="0">
                <a:latin typeface="Courier" charset="0"/>
                <a:ea typeface="Courier" charset="0"/>
                <a:cs typeface="Courier" charset="0"/>
              </a:rPr>
              <a:t>(); </a:t>
            </a:r>
            <a:r>
              <a:rPr lang="en-US" sz="2200" b="1" dirty="0" smtClean="0">
                <a:solidFill>
                  <a:srgbClr val="FF0000"/>
                </a:solidFill>
                <a:latin typeface="Courier" charset="0"/>
                <a:ea typeface="Courier" charset="0"/>
                <a:cs typeface="Courier" charset="0"/>
              </a:rPr>
              <a:t>// CRASH!</a:t>
            </a:r>
          </a:p>
          <a:p>
            <a:pPr marL="0" indent="0">
              <a:buNone/>
            </a:pPr>
            <a:r>
              <a:rPr lang="en-US" sz="2200" b="1" dirty="0" smtClean="0">
                <a:latin typeface="Courier" charset="0"/>
                <a:ea typeface="Courier" charset="0"/>
                <a:cs typeface="Courier" charset="0"/>
              </a:rPr>
              <a:t>}</a:t>
            </a:r>
          </a:p>
        </p:txBody>
      </p:sp>
    </p:spTree>
    <p:extLst>
      <p:ext uri="{BB962C8B-B14F-4D97-AF65-F5344CB8AC3E}">
        <p14:creationId xmlns:p14="http://schemas.microsoft.com/office/powerpoint/2010/main" val="203027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Calling methods on an object that is </a:t>
            </a:r>
            <a:r>
              <a:rPr lang="en-US" sz="2800" b="1" dirty="0" smtClean="0"/>
              <a:t>null</a:t>
            </a:r>
            <a:r>
              <a:rPr lang="en-US" sz="2800" dirty="0" smtClean="0"/>
              <a:t> </a:t>
            </a:r>
            <a:r>
              <a:rPr lang="en-US" sz="2800" dirty="0" smtClean="0"/>
              <a:t>will crash your program! (throws a </a:t>
            </a:r>
            <a:r>
              <a:rPr lang="en-US" sz="2800" dirty="0" err="1" smtClean="0"/>
              <a:t>NullPointerException</a:t>
            </a:r>
            <a:r>
              <a:rPr lang="en-US" sz="2800"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116"/>
          <a:stretch/>
        </p:blipFill>
        <p:spPr>
          <a:xfrm>
            <a:off x="0" y="2697429"/>
            <a:ext cx="9144000" cy="3779571"/>
          </a:xfrm>
          <a:prstGeom prst="rect">
            <a:avLst/>
          </a:prstGeom>
        </p:spPr>
      </p:pic>
    </p:spTree>
    <p:extLst>
      <p:ext uri="{BB962C8B-B14F-4D97-AF65-F5344CB8AC3E}">
        <p14:creationId xmlns:p14="http://schemas.microsoft.com/office/powerpoint/2010/main" val="358445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t>Event-driven programming (with Daisy!)</a:t>
            </a:r>
          </a:p>
          <a:p>
            <a:r>
              <a:rPr lang="en-US" sz="3600" dirty="0" smtClean="0">
                <a:solidFill>
                  <a:schemeClr val="bg1">
                    <a:lumMod val="75000"/>
                  </a:schemeClr>
                </a:solidFill>
              </a:rPr>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09355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smtClean="0"/>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smtClean="0"/>
              <a:t>event</a:t>
            </a:r>
            <a:r>
              <a:rPr lang="en-US" altLang="x-none" sz="2800" dirty="0" smtClean="0"/>
              <a:t>: Some external stimulus that your program can respond to.</a:t>
            </a:r>
          </a:p>
          <a:p>
            <a:pPr lvl="1" eaLnBrk="1" hangingPunct="1">
              <a:tabLst>
                <a:tab pos="3657600" algn="l"/>
              </a:tabLst>
              <a:defRPr/>
            </a:pPr>
            <a:endParaRPr lang="en-US" altLang="x-none" sz="2800" dirty="0" smtClean="0"/>
          </a:p>
          <a:p>
            <a:pPr lvl="1" eaLnBrk="1" hangingPunct="1">
              <a:tabLst>
                <a:tab pos="3657600" algn="l"/>
              </a:tabLst>
              <a:defRPr/>
            </a:pPr>
            <a:endParaRPr lang="en-US" altLang="x-none" sz="2800" dirty="0"/>
          </a:p>
          <a:p>
            <a:pPr lvl="1" eaLnBrk="1" hangingPunct="1">
              <a:tabLst>
                <a:tab pos="3657600" algn="l"/>
              </a:tabLst>
              <a:defRPr/>
            </a:pPr>
            <a:endParaRPr lang="en-US" altLang="x-none" sz="2800" dirty="0" smtClean="0"/>
          </a:p>
          <a:p>
            <a:pPr eaLnBrk="1" hangingPunct="1">
              <a:tabLst>
                <a:tab pos="3657600" algn="l"/>
              </a:tabLst>
              <a:defRPr/>
            </a:pPr>
            <a:r>
              <a:rPr lang="en-US" altLang="x-none" sz="2800" b="1" dirty="0" smtClean="0"/>
              <a:t>event-driven programming</a:t>
            </a:r>
            <a:r>
              <a:rPr lang="en-US" altLang="x-none" sz="2800" dirty="0" smtClean="0"/>
              <a:t>: A coding style (common in graphical programs) where your code is executed in response to user events.</a:t>
            </a:r>
            <a:endParaRPr lang="en-US" altLang="x-none" sz="2800" dirty="0"/>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endParaRPr lang="en-US" sz="3200" dirty="0"/>
          </a:p>
        </p:txBody>
      </p:sp>
    </p:spTree>
    <p:extLst>
      <p:ext uri="{BB962C8B-B14F-4D97-AF65-F5344CB8AC3E}">
        <p14:creationId xmlns:p14="http://schemas.microsoft.com/office/powerpoint/2010/main" val="91414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t>Keyboard keys pressed</a:t>
            </a:r>
          </a:p>
          <a:p>
            <a:r>
              <a:rPr lang="en-US" sz="3200" dirty="0" smtClean="0"/>
              <a:t>Device rotated</a:t>
            </a:r>
          </a:p>
          <a:p>
            <a:r>
              <a:rPr lang="en-US" sz="3200" dirty="0" smtClean="0"/>
              <a:t>Device moved</a:t>
            </a:r>
          </a:p>
          <a:p>
            <a:r>
              <a:rPr lang="en-US" sz="3200" dirty="0" smtClean="0"/>
              <a:t>GPS location changed</a:t>
            </a:r>
          </a:p>
          <a:p>
            <a:r>
              <a:rPr lang="en-US" sz="3200" dirty="0"/>
              <a:t>a</a:t>
            </a:r>
            <a:r>
              <a:rPr lang="en-US" sz="3200" dirty="0" smtClean="0"/>
              <a:t>nd more</a:t>
            </a:r>
            <a:r>
              <a:rPr lang="mr-IN" sz="3200" dirty="0" smtClean="0"/>
              <a:t>…</a:t>
            </a:r>
            <a:endParaRPr lang="en-US" sz="3200" dirty="0" smtClean="0"/>
          </a:p>
        </p:txBody>
      </p:sp>
    </p:spTree>
    <p:extLst>
      <p:ext uri="{BB962C8B-B14F-4D97-AF65-F5344CB8AC3E}">
        <p14:creationId xmlns:p14="http://schemas.microsoft.com/office/powerpoint/2010/main" val="513342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solidFill>
                  <a:schemeClr val="bg2">
                    <a:lumMod val="60000"/>
                    <a:lumOff val="40000"/>
                  </a:schemeClr>
                </a:solidFill>
              </a:rPr>
              <a:t>Keyboard keys pressed</a:t>
            </a:r>
          </a:p>
          <a:p>
            <a:r>
              <a:rPr lang="en-US" sz="3200" dirty="0" smtClean="0">
                <a:solidFill>
                  <a:schemeClr val="bg2">
                    <a:lumMod val="60000"/>
                    <a:lumOff val="40000"/>
                  </a:schemeClr>
                </a:solidFill>
              </a:rPr>
              <a:t>Device rotated</a:t>
            </a:r>
          </a:p>
          <a:p>
            <a:r>
              <a:rPr lang="en-US" sz="3200" dirty="0" smtClean="0">
                <a:solidFill>
                  <a:schemeClr val="bg2">
                    <a:lumMod val="60000"/>
                    <a:lumOff val="40000"/>
                  </a:schemeClr>
                </a:solidFill>
              </a:rPr>
              <a:t>Device moved</a:t>
            </a:r>
          </a:p>
          <a:p>
            <a:r>
              <a:rPr lang="en-US" sz="3200" dirty="0" smtClean="0">
                <a:solidFill>
                  <a:schemeClr val="bg2">
                    <a:lumMod val="60000"/>
                    <a:lumOff val="40000"/>
                  </a:schemeClr>
                </a:solidFill>
              </a:rPr>
              <a:t>GPS location changed</a:t>
            </a:r>
          </a:p>
          <a:p>
            <a:r>
              <a:rPr lang="en-US" sz="3200" dirty="0">
                <a:solidFill>
                  <a:schemeClr val="bg2">
                    <a:lumMod val="60000"/>
                    <a:lumOff val="40000"/>
                  </a:schemeClr>
                </a:solidFill>
              </a:rPr>
              <a:t>a</a:t>
            </a:r>
            <a:r>
              <a:rPr lang="en-US" sz="3200" dirty="0" smtClean="0">
                <a:solidFill>
                  <a:schemeClr val="bg2">
                    <a:lumMod val="60000"/>
                    <a:lumOff val="40000"/>
                  </a:schemeClr>
                </a:solidFill>
              </a:rPr>
              <a:t>nd more</a:t>
            </a:r>
            <a:r>
              <a:rPr lang="mr-IN" sz="3200" dirty="0" smtClean="0">
                <a:solidFill>
                  <a:schemeClr val="bg2">
                    <a:lumMod val="60000"/>
                    <a:lumOff val="40000"/>
                  </a:schemeClr>
                </a:solidFill>
              </a:rPr>
              <a:t>…</a:t>
            </a:r>
            <a:endParaRPr lang="en-US" sz="3200" dirty="0" smtClean="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1345866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92351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smtClean="0">
                <a:latin typeface="Consolas" charset="0"/>
              </a:rPr>
              <a:t>mouseMoved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a:t>
            </a:r>
            <a:r>
              <a:rPr lang="en-US" altLang="x-none" sz="2800" dirty="0">
                <a:latin typeface="Consolas" charset="0"/>
              </a:rPr>
              <a:t>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a:t>
            </a:r>
            <a:r>
              <a:rPr lang="en-US" altLang="x-none" sz="2800" dirty="0" smtClean="0">
                <a:solidFill>
                  <a:srgbClr val="00B050"/>
                </a:solidFill>
                <a:latin typeface="Consolas" charset="0"/>
              </a:rPr>
              <a:t>moved</a:t>
            </a:r>
            <a:endParaRPr lang="en-US" altLang="x-none" sz="2800" dirty="0">
              <a:solidFill>
                <a:srgbClr val="00B050"/>
              </a:solidFill>
              <a:latin typeface="Consolas" charset="0"/>
            </a:endParaRPr>
          </a:p>
          <a:p>
            <a:pPr>
              <a:lnSpc>
                <a:spcPct val="80000"/>
              </a:lnSpc>
              <a:buFontTx/>
              <a:buNone/>
            </a:pPr>
            <a:r>
              <a:rPr lang="en-US" altLang="x-none" sz="2800" dirty="0">
                <a:latin typeface="Consolas" charset="0"/>
              </a:rPr>
              <a:t>}</a:t>
            </a:r>
          </a:p>
          <a:p>
            <a:pPr>
              <a:lnSpc>
                <a:spcPct val="80000"/>
              </a:lnSpc>
              <a:buFontTx/>
              <a:buNone/>
            </a:pPr>
            <a:endParaRPr lang="en-US" altLang="x-none" sz="2800" dirty="0" smtClean="0">
              <a:latin typeface="Consolas" charset="0"/>
            </a:endParaRPr>
          </a:p>
        </p:txBody>
      </p:sp>
    </p:spTree>
    <p:extLst>
      <p:ext uri="{BB962C8B-B14F-4D97-AF65-F5344CB8AC3E}">
        <p14:creationId xmlns:p14="http://schemas.microsoft.com/office/powerpoint/2010/main" val="777934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830997"/>
          </a:xfrm>
          <a:prstGeom prst="rect">
            <a:avLst/>
          </a:prstGeom>
          <a:noFill/>
        </p:spPr>
        <p:txBody>
          <a:bodyPr wrap="square" rtlCol="0">
            <a:spAutoFit/>
          </a:bodyPr>
          <a:lstStyle/>
          <a:p>
            <a:r>
              <a:rPr lang="en-US" sz="2400" dirty="0" smtClean="0">
                <a:latin typeface="Chalkboard"/>
                <a:cs typeface="Chalkboard"/>
              </a:rPr>
              <a:t>Graphics</a:t>
            </a:r>
          </a:p>
          <a:p>
            <a:r>
              <a:rPr lang="en-US" dirty="0" smtClean="0">
                <a:latin typeface="Chalkboard"/>
                <a:cs typeface="Chalkboard"/>
              </a:rPr>
              <a:t>Programs</a:t>
            </a:r>
            <a:endParaRPr lang="en-US" sz="2400" dirty="0">
              <a:latin typeface="Chalkboard"/>
              <a:cs typeface="Chalkboard"/>
            </a:endParaRPr>
          </a:p>
        </p:txBody>
      </p:sp>
      <p:sp>
        <p:nvSpPr>
          <p:cNvPr id="17" name="TextBox 16"/>
          <p:cNvSpPr txBox="1"/>
          <p:nvPr/>
        </p:nvSpPr>
        <p:spPr>
          <a:xfrm>
            <a:off x="2311034" y="4793926"/>
            <a:ext cx="1529586" cy="461665"/>
          </a:xfrm>
          <a:prstGeom prst="rect">
            <a:avLst/>
          </a:prstGeom>
          <a:noFill/>
        </p:spPr>
        <p:txBody>
          <a:bodyPr wrap="none" rtlCol="0">
            <a:spAutoFit/>
          </a:bodyPr>
          <a:lstStyle/>
          <a:p>
            <a:r>
              <a:rPr lang="en-US" sz="2400" dirty="0" smtClean="0">
                <a:latin typeface="Chalkboard"/>
                <a:cs typeface="Chalkboard"/>
              </a:rPr>
              <a:t>Animation</a:t>
            </a:r>
            <a:endParaRPr lang="en-US" sz="2400" dirty="0">
              <a:latin typeface="Chalkboard"/>
              <a:cs typeface="Chalkboard"/>
            </a:endParaRPr>
          </a:p>
        </p:txBody>
      </p:sp>
      <p:sp>
        <p:nvSpPr>
          <p:cNvPr id="18" name="TextBox 17"/>
          <p:cNvSpPr txBox="1"/>
          <p:nvPr/>
        </p:nvSpPr>
        <p:spPr>
          <a:xfrm rot="21275596">
            <a:off x="4783299" y="4230050"/>
            <a:ext cx="1075167" cy="461665"/>
          </a:xfrm>
          <a:prstGeom prst="rect">
            <a:avLst/>
          </a:prstGeom>
          <a:noFill/>
        </p:spPr>
        <p:txBody>
          <a:bodyPr wrap="none" rtlCol="0">
            <a:spAutoFit/>
          </a:bodyPr>
          <a:lstStyle/>
          <a:p>
            <a:pPr algn="ctr"/>
            <a:r>
              <a:rPr lang="en-US" sz="2400" dirty="0" smtClean="0">
                <a:latin typeface="Chalkboard"/>
                <a:cs typeface="Chalkboard"/>
              </a:rPr>
              <a:t>Events</a:t>
            </a:r>
            <a:endParaRPr lang="en-US" sz="2400" dirty="0">
              <a:latin typeface="Chalkboard"/>
              <a:cs typeface="Chalkboard"/>
            </a:endParaRPr>
          </a:p>
        </p:txBody>
      </p:sp>
      <p:sp>
        <p:nvSpPr>
          <p:cNvPr id="19" name="TextBox 18"/>
          <p:cNvSpPr txBox="1"/>
          <p:nvPr/>
        </p:nvSpPr>
        <p:spPr>
          <a:xfrm rot="186046">
            <a:off x="5607034" y="3166095"/>
            <a:ext cx="1435960" cy="461665"/>
          </a:xfrm>
          <a:prstGeom prst="rect">
            <a:avLst/>
          </a:prstGeom>
          <a:noFill/>
        </p:spPr>
        <p:txBody>
          <a:bodyPr wrap="square" rtlCol="0">
            <a:spAutoFit/>
          </a:bodyPr>
          <a:lstStyle/>
          <a:p>
            <a:pPr algn="ctr"/>
            <a:r>
              <a:rPr lang="en-US" sz="2400" smtClean="0">
                <a:latin typeface="Chalkboard"/>
                <a:cs typeface="Chalkboard"/>
              </a:rPr>
              <a:t>Memory</a:t>
            </a:r>
            <a:endParaRPr lang="en-US" sz="2400" dirty="0">
              <a:latin typeface="Chalkboard"/>
              <a:cs typeface="Chalkboard"/>
            </a:endParaRP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smtClean="0">
                <a:latin typeface="Chalkboard"/>
                <a:cs typeface="Chalkboard"/>
              </a:rPr>
              <a:t>HW4:</a:t>
            </a:r>
          </a:p>
          <a:p>
            <a:pPr algn="ctr"/>
            <a:r>
              <a:rPr lang="en-US" sz="2400" dirty="0" smtClean="0">
                <a:latin typeface="Chalkboard"/>
                <a:cs typeface="Chalkboard"/>
              </a:rPr>
              <a:t>Breakout</a:t>
            </a:r>
            <a:endParaRPr lang="en-US" sz="2400" dirty="0">
              <a:latin typeface="Chalkboard"/>
              <a:cs typeface="Chalkboard"/>
            </a:endParaRP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smtClean="0">
                <a:latin typeface="Chalkboard"/>
                <a:cs typeface="Chalkboard"/>
              </a:rPr>
              <a:t>The River of Java</a:t>
            </a:r>
            <a:endParaRPr lang="en-US" sz="2400" dirty="0">
              <a:latin typeface="Chalkboard"/>
              <a:cs typeface="Chalkboard"/>
            </a:endParaRP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92940" y="3467100"/>
            <a:ext cx="726721" cy="868526"/>
          </a:xfrm>
          <a:prstGeom prst="rect">
            <a:avLst/>
          </a:prstGeom>
        </p:spPr>
      </p:pic>
      <p:sp>
        <p:nvSpPr>
          <p:cNvPr id="27" name="TextBox 26"/>
          <p:cNvSpPr txBox="1"/>
          <p:nvPr/>
        </p:nvSpPr>
        <p:spPr>
          <a:xfrm>
            <a:off x="6388006" y="4539538"/>
            <a:ext cx="1752146" cy="461665"/>
          </a:xfrm>
          <a:prstGeom prst="rect">
            <a:avLst/>
          </a:prstGeom>
          <a:noFill/>
        </p:spPr>
        <p:txBody>
          <a:bodyPr wrap="none" rtlCol="0">
            <a:spAutoFit/>
          </a:bodyPr>
          <a:lstStyle/>
          <a:p>
            <a:r>
              <a:rPr lang="en-US" sz="2400" dirty="0" smtClean="0"/>
              <a:t>You are here</a:t>
            </a:r>
            <a:endParaRPr lang="en-US" sz="2400" dirty="0"/>
          </a:p>
        </p:txBody>
      </p:sp>
    </p:spTree>
    <p:extLst>
      <p:ext uri="{BB962C8B-B14F-4D97-AF65-F5344CB8AC3E}">
        <p14:creationId xmlns:p14="http://schemas.microsoft.com/office/powerpoint/2010/main" val="1305554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smtClean="0">
                <a:latin typeface="Consolas" charset="0"/>
              </a:rPr>
              <a:t>import </a:t>
            </a:r>
            <a:r>
              <a:rPr lang="en-US" altLang="x-none" sz="2200" dirty="0" err="1" smtClean="0">
                <a:latin typeface="Consolas" charset="0"/>
              </a:rPr>
              <a:t>acm.program</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acm.graphics</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java.awt</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java.awt.event</a:t>
            </a:r>
            <a:r>
              <a:rPr lang="en-US" altLang="x-none" sz="2200" dirty="0" smtClean="0">
                <a:latin typeface="Consolas" charset="0"/>
              </a:rPr>
              <a:t>.*;	</a:t>
            </a:r>
            <a:r>
              <a:rPr lang="en-US" altLang="x-none" sz="2200" dirty="0" smtClean="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smtClean="0">
              <a:solidFill>
                <a:srgbClr val="7030A0"/>
              </a:solidFill>
              <a:latin typeface="Consolas" charset="0"/>
            </a:endParaRPr>
          </a:p>
          <a:p>
            <a:pPr>
              <a:lnSpc>
                <a:spcPct val="80000"/>
              </a:lnSpc>
              <a:buFontTx/>
              <a:buNone/>
            </a:pPr>
            <a:r>
              <a:rPr lang="en-US" altLang="x-none" sz="2200" b="1" dirty="0" smtClean="0">
                <a:solidFill>
                  <a:srgbClr val="7030A0"/>
                </a:solidFill>
                <a:latin typeface="Consolas" charset="0"/>
              </a:rPr>
              <a:t>public</a:t>
            </a:r>
            <a:r>
              <a:rPr lang="en-US" altLang="x-none" sz="2200" dirty="0" smtClean="0">
                <a:solidFill>
                  <a:srgbClr val="7030A0"/>
                </a:solidFill>
                <a:latin typeface="Consolas" charset="0"/>
              </a:rPr>
              <a:t> </a:t>
            </a:r>
            <a:r>
              <a:rPr lang="en-US" altLang="x-none" sz="2200" b="1" dirty="0" smtClean="0">
                <a:solidFill>
                  <a:srgbClr val="7030A0"/>
                </a:solidFill>
                <a:latin typeface="Consolas" charset="0"/>
              </a:rPr>
              <a:t>class</a:t>
            </a:r>
            <a:r>
              <a:rPr lang="en-US" altLang="x-none" sz="2200" dirty="0" smtClean="0">
                <a:solidFill>
                  <a:srgbClr val="7030A0"/>
                </a:solidFill>
                <a:latin typeface="Consolas" charset="0"/>
              </a:rPr>
              <a:t> </a:t>
            </a:r>
            <a:r>
              <a:rPr lang="en-US" altLang="x-none" sz="2200" dirty="0" err="1" smtClean="0">
                <a:latin typeface="Consolas" charset="0"/>
              </a:rPr>
              <a:t>ClickForDaisy</a:t>
            </a:r>
            <a:r>
              <a:rPr lang="en-US" altLang="x-none" sz="2200" dirty="0" smtClean="0">
                <a:latin typeface="Consolas" charset="0"/>
              </a:rPr>
              <a:t> </a:t>
            </a:r>
            <a:r>
              <a:rPr lang="en-US" altLang="x-none" sz="2200" b="1" dirty="0" smtClean="0">
                <a:solidFill>
                  <a:srgbClr val="7030A0"/>
                </a:solidFill>
                <a:latin typeface="Consolas" charset="0"/>
              </a:rPr>
              <a:t>extends</a:t>
            </a:r>
            <a:r>
              <a:rPr lang="en-US" altLang="x-none" sz="2200" dirty="0" smtClean="0">
                <a:solidFill>
                  <a:srgbClr val="7030A0"/>
                </a:solidFill>
                <a:latin typeface="Consolas" charset="0"/>
              </a:rPr>
              <a:t> </a:t>
            </a:r>
            <a:r>
              <a:rPr lang="en-US" altLang="x-none" sz="2200" dirty="0" err="1" smtClean="0">
                <a:latin typeface="Consolas" charset="0"/>
              </a:rPr>
              <a:t>GraphicsProgram</a:t>
            </a:r>
            <a:r>
              <a:rPr lang="en-US" altLang="x-none" sz="2200" dirty="0" smtClean="0">
                <a:latin typeface="Consolas" charset="0"/>
              </a:rPr>
              <a:t> {</a:t>
            </a:r>
            <a:endParaRPr lang="en-US" altLang="x-none" sz="2200" dirty="0" smtClean="0">
              <a:solidFill>
                <a:srgbClr val="00B050"/>
              </a:solidFill>
              <a:latin typeface="Consolas" charset="0"/>
            </a:endParaRPr>
          </a:p>
          <a:p>
            <a:pPr>
              <a:lnSpc>
                <a:spcPct val="80000"/>
              </a:lnSpc>
              <a:buFontTx/>
              <a:buNone/>
            </a:pPr>
            <a:r>
              <a:rPr lang="en-US" altLang="x-none" sz="2200" dirty="0" smtClean="0">
                <a:solidFill>
                  <a:srgbClr val="00B050"/>
                </a:solidFill>
                <a:latin typeface="Consolas" charset="0"/>
              </a:rPr>
              <a:t>    </a:t>
            </a:r>
            <a:br>
              <a:rPr lang="en-US" altLang="x-none" sz="2200" dirty="0" smtClean="0">
                <a:solidFill>
                  <a:srgbClr val="00B050"/>
                </a:solidFill>
                <a:latin typeface="Consolas" charset="0"/>
              </a:rPr>
            </a:br>
            <a:r>
              <a:rPr lang="en-US" altLang="x-none" sz="2200" dirty="0" smtClean="0">
                <a:solidFill>
                  <a:srgbClr val="00B050"/>
                </a:solidFill>
                <a:latin typeface="Consolas" charset="0"/>
              </a:rPr>
              <a:t>   // Add a Daisy image at 50, 50 on mouse click</a:t>
            </a:r>
          </a:p>
          <a:p>
            <a:pPr>
              <a:lnSpc>
                <a:spcPct val="80000"/>
              </a:lnSpc>
              <a:buFontTx/>
              <a:buNone/>
            </a:pPr>
            <a:r>
              <a:rPr lang="en-US" altLang="x-none" sz="2200" b="1" dirty="0" smtClean="0">
                <a:solidFill>
                  <a:srgbClr val="7030A0"/>
                </a:solidFill>
                <a:latin typeface="Consolas" charset="0"/>
              </a:rPr>
              <a:t>    public</a:t>
            </a:r>
            <a:r>
              <a:rPr lang="en-US" altLang="x-none" sz="2200" dirty="0" smtClean="0">
                <a:latin typeface="Consolas" charset="0"/>
              </a:rPr>
              <a:t> </a:t>
            </a:r>
            <a:r>
              <a:rPr lang="en-US" altLang="x-none" sz="2200" b="1" dirty="0" smtClean="0">
                <a:solidFill>
                  <a:srgbClr val="7030A0"/>
                </a:solidFill>
                <a:latin typeface="Consolas" charset="0"/>
              </a:rPr>
              <a:t>void</a:t>
            </a:r>
            <a:r>
              <a:rPr lang="en-US" altLang="x-none" sz="2200" dirty="0" smtClean="0">
                <a:latin typeface="Consolas" charset="0"/>
              </a:rPr>
              <a:t> </a:t>
            </a:r>
            <a:r>
              <a:rPr lang="en-US" altLang="x-none" sz="2200" dirty="0" err="1" smtClean="0">
                <a:latin typeface="Consolas" charset="0"/>
              </a:rPr>
              <a:t>mouseClicked</a:t>
            </a:r>
            <a:r>
              <a:rPr lang="en-US" altLang="x-none" sz="2200" dirty="0" smtClean="0">
                <a:latin typeface="Consolas" charset="0"/>
              </a:rPr>
              <a:t>(</a:t>
            </a:r>
            <a:r>
              <a:rPr lang="en-US" altLang="x-none" sz="2200" dirty="0" err="1" smtClean="0">
                <a:latin typeface="Consolas" charset="0"/>
              </a:rPr>
              <a:t>MouseEvent</a:t>
            </a:r>
            <a:r>
              <a:rPr lang="en-US" altLang="x-none" sz="2200" dirty="0" smtClean="0">
                <a:latin typeface="Consolas" charset="0"/>
              </a:rPr>
              <a:t> event) {</a:t>
            </a:r>
          </a:p>
          <a:p>
            <a:pPr>
              <a:lnSpc>
                <a:spcPct val="80000"/>
              </a:lnSpc>
              <a:buFontTx/>
              <a:buNone/>
            </a:pPr>
            <a:r>
              <a:rPr lang="en-US" altLang="x-none" sz="2200" dirty="0" smtClean="0">
                <a:solidFill>
                  <a:srgbClr val="00B050"/>
                </a:solidFill>
                <a:latin typeface="Consolas" charset="0"/>
              </a:rPr>
              <a:t>       </a:t>
            </a:r>
            <a:r>
              <a:rPr lang="en-US" altLang="x-none" sz="2200" dirty="0" err="1" smtClean="0">
                <a:latin typeface="Consolas" charset="0"/>
              </a:rPr>
              <a:t>GImage</a:t>
            </a:r>
            <a:r>
              <a:rPr lang="en-US" altLang="x-none" sz="2200" dirty="0" smtClean="0">
                <a:latin typeface="Consolas" charset="0"/>
              </a:rPr>
              <a:t> daisy = </a:t>
            </a:r>
            <a:r>
              <a:rPr lang="en-US" altLang="x-none" sz="2200" b="1" dirty="0" smtClean="0">
                <a:solidFill>
                  <a:srgbClr val="7030A0"/>
                </a:solidFill>
                <a:latin typeface="Consolas" charset="0"/>
              </a:rPr>
              <a:t>new</a:t>
            </a:r>
            <a:r>
              <a:rPr lang="en-US" altLang="x-none" sz="2200" dirty="0" smtClean="0">
                <a:latin typeface="Consolas" charset="0"/>
              </a:rPr>
              <a:t> </a:t>
            </a:r>
            <a:r>
              <a:rPr lang="en-US" altLang="x-none" sz="2200" dirty="0" err="1" smtClean="0">
                <a:latin typeface="Consolas" charset="0"/>
              </a:rPr>
              <a:t>GImage</a:t>
            </a:r>
            <a:r>
              <a:rPr lang="en-US" altLang="x-none" sz="2200" dirty="0" smtClean="0">
                <a:latin typeface="Consolas" charset="0"/>
              </a:rPr>
              <a:t>(</a:t>
            </a:r>
            <a:r>
              <a:rPr lang="en-US" altLang="x-none" sz="2200" dirty="0" smtClean="0">
                <a:solidFill>
                  <a:srgbClr val="0070C0"/>
                </a:solidFill>
                <a:latin typeface="Consolas" charset="0"/>
              </a:rPr>
              <a:t>"res/</a:t>
            </a:r>
            <a:r>
              <a:rPr lang="en-US" altLang="x-none" sz="2200" dirty="0" err="1" smtClean="0">
                <a:solidFill>
                  <a:srgbClr val="0070C0"/>
                </a:solidFill>
                <a:latin typeface="Consolas" charset="0"/>
              </a:rPr>
              <a:t>daisy.png</a:t>
            </a:r>
            <a:r>
              <a:rPr lang="en-US" altLang="x-none" sz="2200" dirty="0" smtClean="0">
                <a:solidFill>
                  <a:srgbClr val="0070C0"/>
                </a:solidFill>
                <a:latin typeface="Consolas" charset="0"/>
              </a:rPr>
              <a:t>"</a:t>
            </a:r>
            <a:r>
              <a:rPr lang="en-US" altLang="x-none" sz="2200" dirty="0" smtClean="0">
                <a:latin typeface="Consolas" charset="0"/>
              </a:rPr>
              <a:t>,</a:t>
            </a:r>
            <a:r>
              <a:rPr lang="en-US" altLang="x-none" sz="2200" dirty="0">
                <a:latin typeface="Consolas" charset="0"/>
              </a:rPr>
              <a:t> </a:t>
            </a:r>
            <a:r>
              <a:rPr lang="en-US" altLang="x-none" sz="2200" dirty="0" smtClean="0">
                <a:latin typeface="Consolas" charset="0"/>
              </a:rPr>
              <a:t>50, 50);</a:t>
            </a:r>
          </a:p>
          <a:p>
            <a:pPr>
              <a:lnSpc>
                <a:spcPct val="80000"/>
              </a:lnSpc>
              <a:buFontTx/>
              <a:buNone/>
            </a:pPr>
            <a:r>
              <a:rPr lang="en-US" altLang="x-none" sz="2200" dirty="0">
                <a:solidFill>
                  <a:srgbClr val="00B050"/>
                </a:solidFill>
                <a:latin typeface="Consolas" charset="0"/>
              </a:rPr>
              <a:t> </a:t>
            </a:r>
            <a:r>
              <a:rPr lang="en-US" altLang="x-none" sz="2200" dirty="0" smtClean="0">
                <a:solidFill>
                  <a:srgbClr val="00B050"/>
                </a:solidFill>
                <a:latin typeface="Consolas" charset="0"/>
              </a:rPr>
              <a:t>      </a:t>
            </a:r>
            <a:r>
              <a:rPr lang="en-US" altLang="x-none" sz="2200" dirty="0" smtClean="0">
                <a:latin typeface="Consolas" charset="0"/>
              </a:rPr>
              <a:t>add(daisy);</a:t>
            </a:r>
          </a:p>
          <a:p>
            <a:pPr>
              <a:lnSpc>
                <a:spcPct val="80000"/>
              </a:lnSpc>
              <a:buFontTx/>
              <a:buNone/>
            </a:pPr>
            <a:r>
              <a:rPr lang="en-US" altLang="x-none" sz="2200" dirty="0">
                <a:latin typeface="Consolas" charset="0"/>
              </a:rPr>
              <a:t> </a:t>
            </a:r>
            <a:r>
              <a:rPr lang="en-US" altLang="x-none" sz="2200" dirty="0" smtClean="0">
                <a:latin typeface="Consolas" charset="0"/>
              </a:rPr>
              <a:t>   }</a:t>
            </a:r>
            <a:endParaRPr lang="en-US" altLang="x-none" sz="2200" dirty="0">
              <a:latin typeface="Consolas" charset="0"/>
            </a:endParaRPr>
          </a:p>
          <a:p>
            <a:pPr>
              <a:lnSpc>
                <a:spcPct val="80000"/>
              </a:lnSpc>
              <a:buFontTx/>
              <a:buNone/>
            </a:pPr>
            <a:r>
              <a:rPr lang="en-US" altLang="x-none" sz="2200" dirty="0" smtClean="0">
                <a:latin typeface="Consolas" charset="0"/>
              </a:rPr>
              <a:t>}</a:t>
            </a:r>
          </a:p>
        </p:txBody>
      </p:sp>
    </p:spTree>
    <p:extLst>
      <p:ext uri="{BB962C8B-B14F-4D97-AF65-F5344CB8AC3E}">
        <p14:creationId xmlns:p14="http://schemas.microsoft.com/office/powerpoint/2010/main" val="448433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smtClean="0"/>
              <a:t>MouseEvent</a:t>
            </a:r>
            <a:r>
              <a:rPr lang="en-US" altLang="x-none" dirty="0" smtClean="0"/>
              <a:t> </a:t>
            </a:r>
            <a:r>
              <a:rPr lang="en-US" altLang="x-none" dirty="0"/>
              <a:t>O</a:t>
            </a:r>
            <a:r>
              <a:rPr lang="en-US" altLang="x-none" dirty="0" smtClean="0"/>
              <a:t>bjects</a:t>
            </a:r>
            <a:endParaRPr lang="en-US" altLang="x-none" dirty="0"/>
          </a:p>
        </p:txBody>
      </p:sp>
      <p:sp>
        <p:nvSpPr>
          <p:cNvPr id="1232899" name="Rectangle 3"/>
          <p:cNvSpPr>
            <a:spLocks noGrp="1" noChangeArrowheads="1"/>
          </p:cNvSpPr>
          <p:nvPr>
            <p:ph type="body" idx="1"/>
          </p:nvPr>
        </p:nvSpPr>
        <p:spPr/>
        <p:txBody>
          <a:bodyPr/>
          <a:lstStyle/>
          <a:p>
            <a:endParaRPr lang="en-US" altLang="x-none" sz="2800" dirty="0" smtClean="0"/>
          </a:p>
          <a:p>
            <a:r>
              <a:rPr lang="en-US" altLang="x-none" sz="2800" dirty="0" smtClean="0"/>
              <a:t>A </a:t>
            </a:r>
            <a:r>
              <a:rPr lang="en-US" altLang="x-none" sz="2800" dirty="0" err="1" smtClean="0">
                <a:latin typeface="Consolas" charset="0"/>
              </a:rPr>
              <a:t>MouseEvent</a:t>
            </a:r>
            <a:r>
              <a:rPr lang="en-US" altLang="x-none" sz="2800" dirty="0" smtClean="0"/>
              <a:t> contains information </a:t>
            </a:r>
            <a:r>
              <a:rPr lang="en-US" altLang="x-none" sz="2800" dirty="0"/>
              <a:t>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2375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smtClean="0">
                <a:solidFill>
                  <a:srgbClr val="7030A0"/>
                </a:solidFill>
                <a:latin typeface="Consolas" charset="0"/>
              </a:rPr>
              <a:t>public</a:t>
            </a:r>
            <a:r>
              <a:rPr lang="en-US" altLang="x-none" sz="2000" dirty="0" smtClean="0">
                <a:solidFill>
                  <a:srgbClr val="7030A0"/>
                </a:solidFill>
                <a:latin typeface="Consolas" charset="0"/>
              </a:rPr>
              <a:t> </a:t>
            </a:r>
            <a:r>
              <a:rPr lang="en-US" altLang="x-none" sz="2000" b="1" dirty="0" smtClean="0">
                <a:solidFill>
                  <a:srgbClr val="7030A0"/>
                </a:solidFill>
                <a:latin typeface="Consolas" charset="0"/>
              </a:rPr>
              <a:t>class</a:t>
            </a:r>
            <a:r>
              <a:rPr lang="en-US" altLang="x-none" sz="2000" dirty="0" smtClean="0">
                <a:solidFill>
                  <a:srgbClr val="7030A0"/>
                </a:solidFill>
                <a:latin typeface="Consolas" charset="0"/>
              </a:rPr>
              <a:t> </a:t>
            </a:r>
            <a:r>
              <a:rPr lang="en-US" altLang="x-none" sz="2000" dirty="0" err="1" smtClean="0">
                <a:latin typeface="Consolas" charset="0"/>
              </a:rPr>
              <a:t>ClickForDaisies</a:t>
            </a:r>
            <a:r>
              <a:rPr lang="en-US" altLang="x-none" sz="2000" dirty="0" smtClean="0">
                <a:latin typeface="Consolas" charset="0"/>
              </a:rPr>
              <a:t> </a:t>
            </a:r>
            <a:r>
              <a:rPr lang="en-US" altLang="x-none" sz="2000" b="1" dirty="0" smtClean="0">
                <a:solidFill>
                  <a:srgbClr val="7030A0"/>
                </a:solidFill>
                <a:latin typeface="Consolas" charset="0"/>
              </a:rPr>
              <a:t>extends</a:t>
            </a:r>
            <a:r>
              <a:rPr lang="en-US" altLang="x-none" sz="2000" dirty="0" smtClean="0">
                <a:solidFill>
                  <a:srgbClr val="7030A0"/>
                </a:solidFill>
                <a:latin typeface="Consolas" charset="0"/>
              </a:rPr>
              <a:t> </a:t>
            </a:r>
            <a:r>
              <a:rPr lang="en-US" altLang="x-none" sz="2000" dirty="0" err="1" smtClean="0">
                <a:latin typeface="Consolas" charset="0"/>
              </a:rPr>
              <a:t>GraphicsProgram</a:t>
            </a:r>
            <a:r>
              <a:rPr lang="en-US" altLang="x-none" sz="2000" dirty="0" smtClean="0">
                <a:latin typeface="Consolas" charset="0"/>
              </a:rPr>
              <a:t> {</a:t>
            </a:r>
            <a:endParaRPr lang="en-US" altLang="x-none" sz="2000" dirty="0" smtClean="0">
              <a:solidFill>
                <a:srgbClr val="00B050"/>
              </a:solidFill>
              <a:latin typeface="Consolas" charset="0"/>
            </a:endParaRPr>
          </a:p>
          <a:p>
            <a:pPr>
              <a:lnSpc>
                <a:spcPct val="80000"/>
              </a:lnSpc>
              <a:buFontTx/>
              <a:buNone/>
            </a:pPr>
            <a:r>
              <a:rPr lang="en-US" altLang="x-none" sz="2000" dirty="0" smtClean="0">
                <a:solidFill>
                  <a:srgbClr val="00B050"/>
                </a:solidFill>
                <a:latin typeface="Consolas" charset="0"/>
              </a:rPr>
              <a:t>    </a:t>
            </a:r>
            <a:br>
              <a:rPr lang="en-US" altLang="x-none" sz="2000" dirty="0" smtClean="0">
                <a:solidFill>
                  <a:srgbClr val="00B050"/>
                </a:solidFill>
                <a:latin typeface="Consolas" charset="0"/>
              </a:rPr>
            </a:br>
            <a:r>
              <a:rPr lang="en-US" altLang="x-none" sz="2000" dirty="0" smtClean="0">
                <a:solidFill>
                  <a:srgbClr val="00B050"/>
                </a:solidFill>
                <a:latin typeface="Consolas" charset="0"/>
              </a:rPr>
              <a:t> // Add a Daisy image where the user clicks</a:t>
            </a:r>
          </a:p>
          <a:p>
            <a:pPr>
              <a:lnSpc>
                <a:spcPct val="80000"/>
              </a:lnSpc>
              <a:buFontTx/>
              <a:buNone/>
            </a:pPr>
            <a:r>
              <a:rPr lang="en-US" altLang="x-none" sz="2000" b="1" dirty="0" smtClean="0">
                <a:solidFill>
                  <a:srgbClr val="7030A0"/>
                </a:solidFill>
                <a:latin typeface="Consolas" charset="0"/>
              </a:rPr>
              <a:t>   public</a:t>
            </a:r>
            <a:r>
              <a:rPr lang="en-US" altLang="x-none" sz="2000" dirty="0" smtClean="0">
                <a:latin typeface="Consolas" charset="0"/>
              </a:rPr>
              <a:t> </a:t>
            </a:r>
            <a:r>
              <a:rPr lang="en-US" altLang="x-none" sz="2000" b="1" dirty="0" smtClean="0">
                <a:solidFill>
                  <a:srgbClr val="7030A0"/>
                </a:solidFill>
                <a:latin typeface="Consolas" charset="0"/>
              </a:rPr>
              <a:t>void</a:t>
            </a:r>
            <a:r>
              <a:rPr lang="en-US" altLang="x-none" sz="2000" dirty="0" smtClean="0">
                <a:latin typeface="Consolas" charset="0"/>
              </a:rPr>
              <a:t> </a:t>
            </a:r>
            <a:r>
              <a:rPr lang="en-US" altLang="x-none" sz="2000" dirty="0" err="1" smtClean="0">
                <a:latin typeface="Consolas" charset="0"/>
              </a:rPr>
              <a:t>mouseClicked</a:t>
            </a:r>
            <a:r>
              <a:rPr lang="en-US" altLang="x-none" sz="2000" dirty="0" smtClean="0">
                <a:latin typeface="Consolas" charset="0"/>
              </a:rPr>
              <a:t>(</a:t>
            </a:r>
            <a:r>
              <a:rPr lang="en-US" altLang="x-none" sz="2000" dirty="0" err="1" smtClean="0">
                <a:latin typeface="Consolas" charset="0"/>
              </a:rPr>
              <a:t>MouseEvent</a:t>
            </a:r>
            <a:r>
              <a:rPr lang="en-US" altLang="x-none" sz="2000" dirty="0" smtClean="0">
                <a:latin typeface="Consolas" charset="0"/>
              </a:rPr>
              <a:t> event) {</a:t>
            </a: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 Get information about the event</a:t>
            </a:r>
          </a:p>
          <a:p>
            <a:pPr>
              <a:lnSpc>
                <a:spcPct val="80000"/>
              </a:lnSpc>
              <a:buFontTx/>
              <a:buNone/>
            </a:pPr>
            <a:r>
              <a:rPr lang="en-US" altLang="x-none" sz="2000" dirty="0">
                <a:latin typeface="Consolas" charset="0"/>
              </a:rPr>
              <a:t> </a:t>
            </a:r>
            <a:r>
              <a:rPr lang="en-US" altLang="x-none" sz="2000" dirty="0" smtClean="0">
                <a:latin typeface="Consolas" charset="0"/>
              </a:rPr>
              <a:t>    double </a:t>
            </a:r>
            <a:r>
              <a:rPr lang="en-US" altLang="x-none" sz="2000" dirty="0" err="1" smtClean="0">
                <a:latin typeface="Consolas" charset="0"/>
              </a:rPr>
              <a:t>mouseX</a:t>
            </a:r>
            <a:r>
              <a:rPr lang="en-US" altLang="x-none" sz="2000" dirty="0" smtClean="0">
                <a:latin typeface="Consolas" charset="0"/>
              </a:rPr>
              <a:t> = </a:t>
            </a:r>
            <a:r>
              <a:rPr lang="en-US" altLang="x-none" sz="2000" dirty="0" err="1" smtClean="0">
                <a:latin typeface="Consolas" charset="0"/>
              </a:rPr>
              <a:t>event.getX</a:t>
            </a:r>
            <a:r>
              <a:rPr lang="en-US" altLang="x-none" sz="2000" dirty="0" smtClean="0">
                <a:latin typeface="Consolas" charset="0"/>
              </a:rPr>
              <a:t>();</a:t>
            </a:r>
          </a:p>
          <a:p>
            <a:pPr>
              <a:lnSpc>
                <a:spcPct val="80000"/>
              </a:lnSpc>
              <a:buFontTx/>
              <a:buNone/>
            </a:pPr>
            <a:r>
              <a:rPr lang="en-US" altLang="x-none" sz="2000" dirty="0">
                <a:latin typeface="Consolas" charset="0"/>
              </a:rPr>
              <a:t> </a:t>
            </a:r>
            <a:r>
              <a:rPr lang="en-US" altLang="x-none" sz="2000" dirty="0" smtClean="0">
                <a:latin typeface="Consolas" charset="0"/>
              </a:rPr>
              <a:t>    double </a:t>
            </a:r>
            <a:r>
              <a:rPr lang="en-US" altLang="x-none" sz="2000" dirty="0" err="1" smtClean="0">
                <a:latin typeface="Consolas" charset="0"/>
              </a:rPr>
              <a:t>mouseY</a:t>
            </a:r>
            <a:r>
              <a:rPr lang="en-US" altLang="x-none" sz="2000" dirty="0" smtClean="0">
                <a:latin typeface="Consolas" charset="0"/>
              </a:rPr>
              <a:t> = </a:t>
            </a:r>
            <a:r>
              <a:rPr lang="en-US" altLang="x-none" sz="2000" dirty="0" err="1" smtClean="0">
                <a:latin typeface="Consolas" charset="0"/>
              </a:rPr>
              <a:t>event.getY</a:t>
            </a:r>
            <a:r>
              <a:rPr lang="en-US" altLang="x-none" sz="2000" dirty="0" smtClean="0">
                <a:latin typeface="Consolas" charset="0"/>
              </a:rPr>
              <a:t>();</a:t>
            </a:r>
          </a:p>
          <a:p>
            <a:pPr>
              <a:lnSpc>
                <a:spcPct val="80000"/>
              </a:lnSpc>
              <a:buFontTx/>
              <a:buNone/>
            </a:pPr>
            <a:endParaRPr lang="en-US" altLang="x-none" sz="2000" dirty="0" smtClean="0">
              <a:latin typeface="Consolas" charset="0"/>
            </a:endParaRP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 Add Daisy at the mouse location</a:t>
            </a:r>
          </a:p>
          <a:p>
            <a:pPr>
              <a:lnSpc>
                <a:spcPct val="80000"/>
              </a:lnSpc>
              <a:buFontTx/>
              <a:buNone/>
            </a:pPr>
            <a:r>
              <a:rPr lang="en-US" altLang="x-none" sz="2000" dirty="0" smtClean="0">
                <a:latin typeface="Consolas" charset="0"/>
              </a:rPr>
              <a:t>     </a:t>
            </a:r>
            <a:r>
              <a:rPr lang="en-US" altLang="x-none" sz="2000" dirty="0" err="1" smtClean="0">
                <a:latin typeface="Consolas" charset="0"/>
              </a:rPr>
              <a:t>GImage</a:t>
            </a:r>
            <a:r>
              <a:rPr lang="en-US" altLang="x-none" sz="2000" dirty="0" smtClean="0">
                <a:latin typeface="Consolas" charset="0"/>
              </a:rPr>
              <a:t> daisy = </a:t>
            </a:r>
            <a:r>
              <a:rPr lang="en-US" altLang="x-none" sz="2000" b="1" dirty="0" smtClean="0">
                <a:solidFill>
                  <a:srgbClr val="7030A0"/>
                </a:solidFill>
                <a:latin typeface="Consolas" charset="0"/>
              </a:rPr>
              <a:t>new</a:t>
            </a:r>
            <a:r>
              <a:rPr lang="en-US" altLang="x-none" sz="2000" dirty="0" smtClean="0">
                <a:latin typeface="Consolas" charset="0"/>
              </a:rPr>
              <a:t> </a:t>
            </a:r>
            <a:r>
              <a:rPr lang="en-US" altLang="x-none" sz="2000" dirty="0" err="1" smtClean="0">
                <a:latin typeface="Consolas" charset="0"/>
              </a:rPr>
              <a:t>GImage</a:t>
            </a:r>
            <a:r>
              <a:rPr lang="en-US" altLang="x-none" sz="2000" dirty="0" smtClean="0">
                <a:latin typeface="Consolas" charset="0"/>
              </a:rPr>
              <a:t>(</a:t>
            </a:r>
            <a:r>
              <a:rPr lang="en-US" altLang="x-none" sz="2000" dirty="0" smtClean="0">
                <a:solidFill>
                  <a:srgbClr val="0070C0"/>
                </a:solidFill>
                <a:latin typeface="Consolas" charset="0"/>
              </a:rPr>
              <a:t>"res/</a:t>
            </a:r>
            <a:r>
              <a:rPr lang="en-US" altLang="x-none" sz="2000" dirty="0" err="1" smtClean="0">
                <a:solidFill>
                  <a:srgbClr val="0070C0"/>
                </a:solidFill>
                <a:latin typeface="Consolas" charset="0"/>
              </a:rPr>
              <a:t>daisy.png</a:t>
            </a:r>
            <a:r>
              <a:rPr lang="en-US" altLang="x-none" sz="2000" dirty="0" smtClean="0">
                <a:solidFill>
                  <a:srgbClr val="0070C0"/>
                </a:solidFill>
                <a:latin typeface="Consolas" charset="0"/>
              </a:rPr>
              <a:t>"</a:t>
            </a:r>
            <a:r>
              <a:rPr lang="en-US" altLang="x-none" sz="2000" dirty="0" smtClean="0">
                <a:latin typeface="Consolas" charset="0"/>
              </a:rPr>
              <a:t>, </a:t>
            </a:r>
            <a:r>
              <a:rPr lang="en-US" altLang="x-none" sz="2000" dirty="0" err="1" smtClean="0">
                <a:latin typeface="Consolas" charset="0"/>
              </a:rPr>
              <a:t>mouseX</a:t>
            </a:r>
            <a:r>
              <a:rPr lang="en-US" altLang="x-none" sz="2000" dirty="0" smtClean="0">
                <a:latin typeface="Consolas" charset="0"/>
              </a:rPr>
              <a:t>, </a:t>
            </a:r>
            <a:r>
              <a:rPr lang="en-US" altLang="x-none" sz="2000" dirty="0" err="1" smtClean="0">
                <a:latin typeface="Consolas" charset="0"/>
              </a:rPr>
              <a:t>mouseY</a:t>
            </a:r>
            <a:r>
              <a:rPr lang="en-US" altLang="x-none" sz="2000" dirty="0" smtClean="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a:t>
            </a:r>
            <a:r>
              <a:rPr lang="en-US" altLang="x-none" sz="2000" dirty="0" smtClean="0">
                <a:latin typeface="Consolas" charset="0"/>
              </a:rPr>
              <a:t>add(daisy);</a:t>
            </a:r>
          </a:p>
          <a:p>
            <a:pPr>
              <a:lnSpc>
                <a:spcPct val="80000"/>
              </a:lnSpc>
              <a:buFontTx/>
              <a:buNone/>
            </a:pPr>
            <a:r>
              <a:rPr lang="en-US" altLang="x-none" sz="2000" dirty="0">
                <a:latin typeface="Consolas" charset="0"/>
              </a:rPr>
              <a:t> </a:t>
            </a:r>
            <a:r>
              <a:rPr lang="en-US" altLang="x-none" sz="2000" dirty="0" smtClean="0">
                <a:latin typeface="Consolas" charset="0"/>
              </a:rPr>
              <a:t>  }</a:t>
            </a:r>
            <a:endParaRPr lang="en-US" altLang="x-none" sz="2000" dirty="0">
              <a:latin typeface="Consolas" charset="0"/>
            </a:endParaRPr>
          </a:p>
          <a:p>
            <a:pPr>
              <a:lnSpc>
                <a:spcPct val="80000"/>
              </a:lnSpc>
              <a:buFontTx/>
              <a:buNone/>
            </a:pPr>
            <a:r>
              <a:rPr lang="en-US" altLang="x-none" sz="2000" dirty="0" smtClean="0">
                <a:latin typeface="Consolas" charset="0"/>
              </a:rPr>
              <a:t>}</a:t>
            </a:r>
          </a:p>
        </p:txBody>
      </p:sp>
    </p:spTree>
    <p:extLst>
      <p:ext uri="{BB962C8B-B14F-4D97-AF65-F5344CB8AC3E}">
        <p14:creationId xmlns:p14="http://schemas.microsoft.com/office/powerpoint/2010/main" val="2111515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smtClean="0">
                <a:solidFill>
                  <a:schemeClr val="bg1">
                    <a:lumMod val="75000"/>
                  </a:schemeClr>
                </a:solidFill>
                <a:latin typeface="Consolas" charset="0"/>
              </a:rPr>
              <a:t>public</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class</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ClickForDaisies</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extends</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GraphicsProgram</a:t>
            </a:r>
            <a:r>
              <a:rPr lang="en-US" altLang="x-none" sz="2000" dirty="0" smtClean="0">
                <a:solidFill>
                  <a:schemeClr val="bg1">
                    <a:lumMod val="75000"/>
                  </a:schemeClr>
                </a:solidFill>
                <a:latin typeface="Consolas" charset="0"/>
              </a:rPr>
              <a:t> {</a:t>
            </a:r>
          </a:p>
          <a:p>
            <a:pPr>
              <a:lnSpc>
                <a:spcPct val="80000"/>
              </a:lnSpc>
              <a:buFontTx/>
              <a:buNone/>
            </a:pPr>
            <a:r>
              <a:rPr lang="en-US" altLang="x-none" sz="2000" dirty="0" smtClean="0">
                <a:solidFill>
                  <a:schemeClr val="bg1">
                    <a:lumMod val="75000"/>
                  </a:schemeClr>
                </a:solidFill>
                <a:latin typeface="Consolas" charset="0"/>
              </a:rPr>
              <a:t>    </a:t>
            </a:r>
            <a:br>
              <a:rPr lang="en-US" altLang="x-none" sz="2000" dirty="0" smtClean="0">
                <a:solidFill>
                  <a:schemeClr val="bg1">
                    <a:lumMod val="75000"/>
                  </a:schemeClr>
                </a:solidFill>
                <a:latin typeface="Consolas" charset="0"/>
              </a:rPr>
            </a:br>
            <a:r>
              <a:rPr lang="en-US" altLang="x-none" sz="2000" dirty="0" smtClean="0">
                <a:solidFill>
                  <a:schemeClr val="bg1">
                    <a:lumMod val="75000"/>
                  </a:schemeClr>
                </a:solidFill>
                <a:latin typeface="Consolas" charset="0"/>
              </a:rPr>
              <a:t> // Add a Daisy image where the user clicks</a:t>
            </a:r>
          </a:p>
          <a:p>
            <a:pPr>
              <a:lnSpc>
                <a:spcPct val="80000"/>
              </a:lnSpc>
              <a:buFontTx/>
              <a:buNone/>
            </a:pPr>
            <a:r>
              <a:rPr lang="en-US" altLang="x-none" sz="2000" b="1" dirty="0" smtClean="0">
                <a:solidFill>
                  <a:schemeClr val="bg1">
                    <a:lumMod val="75000"/>
                  </a:schemeClr>
                </a:solidFill>
                <a:latin typeface="Consolas" charset="0"/>
              </a:rPr>
              <a:t>   public</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void</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mouseClicked</a:t>
            </a:r>
            <a:r>
              <a:rPr lang="en-US" altLang="x-none" sz="2000" dirty="0" smtClean="0">
                <a:solidFill>
                  <a:schemeClr val="bg1">
                    <a:lumMod val="75000"/>
                  </a:schemeClr>
                </a:solidFill>
                <a:latin typeface="Consolas" charset="0"/>
              </a:rPr>
              <a:t>(</a:t>
            </a:r>
            <a:r>
              <a:rPr lang="en-US" altLang="x-none" sz="2000" dirty="0" err="1" smtClean="0">
                <a:solidFill>
                  <a:schemeClr val="bg1">
                    <a:lumMod val="75000"/>
                  </a:schemeClr>
                </a:solidFill>
                <a:latin typeface="Consolas" charset="0"/>
              </a:rPr>
              <a:t>MouseEvent</a:t>
            </a:r>
            <a:r>
              <a:rPr lang="en-US" altLang="x-none" sz="2000" dirty="0" smtClean="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 Get information about the event</a:t>
            </a:r>
          </a:p>
          <a:p>
            <a:pPr>
              <a:lnSpc>
                <a:spcPct val="80000"/>
              </a:lnSpc>
              <a:buFontTx/>
              <a:buNone/>
            </a:pPr>
            <a:r>
              <a:rPr lang="en-US" altLang="x-none" sz="2000" dirty="0">
                <a:solidFill>
                  <a:srgbClr val="FF0000"/>
                </a:solidFill>
                <a:latin typeface="Consolas" charset="0"/>
              </a:rPr>
              <a:t> </a:t>
            </a:r>
            <a:r>
              <a:rPr lang="en-US" altLang="x-none" sz="2000" dirty="0" smtClean="0">
                <a:solidFill>
                  <a:srgbClr val="FF0000"/>
                </a:solidFill>
                <a:latin typeface="Consolas" charset="0"/>
              </a:rPr>
              <a:t>    double </a:t>
            </a:r>
            <a:r>
              <a:rPr lang="en-US" altLang="x-none" sz="2000" dirty="0" err="1" smtClean="0">
                <a:solidFill>
                  <a:srgbClr val="FF0000"/>
                </a:solidFill>
                <a:latin typeface="Consolas" charset="0"/>
              </a:rPr>
              <a:t>mouseX</a:t>
            </a:r>
            <a:r>
              <a:rPr lang="en-US" altLang="x-none" sz="2000" dirty="0" smtClean="0">
                <a:solidFill>
                  <a:srgbClr val="FF0000"/>
                </a:solidFill>
                <a:latin typeface="Consolas" charset="0"/>
              </a:rPr>
              <a:t> = </a:t>
            </a:r>
            <a:r>
              <a:rPr lang="en-US" altLang="x-none" sz="2000" dirty="0" err="1" smtClean="0">
                <a:solidFill>
                  <a:srgbClr val="FF0000"/>
                </a:solidFill>
                <a:latin typeface="Consolas" charset="0"/>
              </a:rPr>
              <a:t>event.getX</a:t>
            </a:r>
            <a:r>
              <a:rPr lang="en-US" altLang="x-none" sz="2000" dirty="0" smtClean="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a:t>
            </a:r>
            <a:r>
              <a:rPr lang="en-US" altLang="x-none" sz="2000" dirty="0" smtClean="0">
                <a:solidFill>
                  <a:srgbClr val="FF0000"/>
                </a:solidFill>
                <a:latin typeface="Consolas" charset="0"/>
              </a:rPr>
              <a:t>    double </a:t>
            </a:r>
            <a:r>
              <a:rPr lang="en-US" altLang="x-none" sz="2000" dirty="0" err="1" smtClean="0">
                <a:solidFill>
                  <a:srgbClr val="FF0000"/>
                </a:solidFill>
                <a:latin typeface="Consolas" charset="0"/>
              </a:rPr>
              <a:t>mouseY</a:t>
            </a:r>
            <a:r>
              <a:rPr lang="en-US" altLang="x-none" sz="2000" dirty="0" smtClean="0">
                <a:solidFill>
                  <a:srgbClr val="FF0000"/>
                </a:solidFill>
                <a:latin typeface="Consolas" charset="0"/>
              </a:rPr>
              <a:t> = </a:t>
            </a:r>
            <a:r>
              <a:rPr lang="en-US" altLang="x-none" sz="2000" dirty="0" err="1" smtClean="0">
                <a:solidFill>
                  <a:srgbClr val="FF0000"/>
                </a:solidFill>
                <a:latin typeface="Consolas" charset="0"/>
              </a:rPr>
              <a:t>event.getY</a:t>
            </a:r>
            <a:r>
              <a:rPr lang="en-US" altLang="x-none" sz="2000" dirty="0" smtClean="0">
                <a:solidFill>
                  <a:srgbClr val="FF0000"/>
                </a:solidFill>
                <a:latin typeface="Consolas" charset="0"/>
              </a:rPr>
              <a:t>();</a:t>
            </a:r>
          </a:p>
          <a:p>
            <a:pPr>
              <a:lnSpc>
                <a:spcPct val="80000"/>
              </a:lnSpc>
              <a:buFontTx/>
              <a:buNone/>
            </a:pPr>
            <a:endParaRPr lang="en-US" altLang="x-none" sz="2000" dirty="0" smtClean="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 Add Daisy at the mouse location</a:t>
            </a:r>
          </a:p>
          <a:p>
            <a:pPr>
              <a:lnSpc>
                <a:spcPct val="80000"/>
              </a:lnSpc>
              <a:buFontTx/>
              <a:buNone/>
            </a:pP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GImage</a:t>
            </a:r>
            <a:r>
              <a:rPr lang="en-US" altLang="x-none" sz="2000" dirty="0" smtClean="0">
                <a:solidFill>
                  <a:schemeClr val="bg1">
                    <a:lumMod val="75000"/>
                  </a:schemeClr>
                </a:solidFill>
                <a:latin typeface="Consolas" charset="0"/>
              </a:rPr>
              <a:t> daisy = </a:t>
            </a:r>
            <a:r>
              <a:rPr lang="en-US" altLang="x-none" sz="2000" b="1" dirty="0" smtClean="0">
                <a:solidFill>
                  <a:schemeClr val="bg1">
                    <a:lumMod val="75000"/>
                  </a:schemeClr>
                </a:solidFill>
                <a:latin typeface="Consolas" charset="0"/>
              </a:rPr>
              <a:t>new</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GImage</a:t>
            </a:r>
            <a:r>
              <a:rPr lang="en-US" altLang="x-none" sz="2000" dirty="0" smtClean="0">
                <a:solidFill>
                  <a:schemeClr val="bg1">
                    <a:lumMod val="75000"/>
                  </a:schemeClr>
                </a:solidFill>
                <a:latin typeface="Consolas" charset="0"/>
              </a:rPr>
              <a:t>("res/</a:t>
            </a:r>
            <a:r>
              <a:rPr lang="en-US" altLang="x-none" sz="2000" dirty="0" err="1" smtClean="0">
                <a:solidFill>
                  <a:schemeClr val="bg1">
                    <a:lumMod val="75000"/>
                  </a:schemeClr>
                </a:solidFill>
                <a:latin typeface="Consolas" charset="0"/>
              </a:rPr>
              <a:t>daisy.png</a:t>
            </a:r>
            <a:r>
              <a:rPr lang="en-US" altLang="x-none" sz="2000" dirty="0" smtClean="0">
                <a:solidFill>
                  <a:schemeClr val="bg1">
                    <a:lumMod val="75000"/>
                  </a:schemeClr>
                </a:solidFill>
                <a:latin typeface="Consolas" charset="0"/>
              </a:rPr>
              <a:t>", </a:t>
            </a:r>
            <a:r>
              <a:rPr lang="en-US" altLang="x-none" sz="2000" dirty="0" err="1" smtClean="0">
                <a:solidFill>
                  <a:srgbClr val="FF0000"/>
                </a:solidFill>
                <a:latin typeface="Consolas" charset="0"/>
              </a:rPr>
              <a:t>mouseX</a:t>
            </a:r>
            <a:r>
              <a:rPr lang="en-US" altLang="x-none" sz="2000" dirty="0" smtClean="0">
                <a:solidFill>
                  <a:schemeClr val="bg1">
                    <a:lumMod val="75000"/>
                  </a:schemeClr>
                </a:solidFill>
                <a:latin typeface="Consolas" charset="0"/>
              </a:rPr>
              <a:t>, </a:t>
            </a:r>
            <a:r>
              <a:rPr lang="en-US" altLang="x-none" sz="2000" dirty="0" err="1" smtClean="0">
                <a:solidFill>
                  <a:srgbClr val="FF0000"/>
                </a:solidFill>
                <a:latin typeface="Consolas" charset="0"/>
              </a:rPr>
              <a:t>mouseY</a:t>
            </a:r>
            <a:r>
              <a:rPr lang="en-US" altLang="x-none" sz="2000" dirty="0" smtClean="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add(daisy);</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endParaRPr lang="en-US" altLang="x-none" sz="2000" dirty="0">
              <a:solidFill>
                <a:schemeClr val="bg1">
                  <a:lumMod val="75000"/>
                </a:schemeClr>
              </a:solidFill>
              <a:latin typeface="Consolas" charset="0"/>
            </a:endParaRPr>
          </a:p>
          <a:p>
            <a:pPr>
              <a:lnSpc>
                <a:spcPct val="80000"/>
              </a:lnSpc>
              <a:buFontTx/>
              <a:buNone/>
            </a:pPr>
            <a:r>
              <a:rPr lang="en-US" altLang="x-none" sz="2000" dirty="0" smtClean="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smtClean="0"/>
              <a:t>Types of Mouse Events</a:t>
            </a:r>
            <a:endParaRPr lang="en-US" altLang="x-none" dirty="0"/>
          </a:p>
        </p:txBody>
      </p:sp>
      <p:sp>
        <p:nvSpPr>
          <p:cNvPr id="1229827" name="Rectangle 3"/>
          <p:cNvSpPr>
            <a:spLocks noGrp="1" noChangeArrowheads="1"/>
          </p:cNvSpPr>
          <p:nvPr>
            <p:ph type="body" idx="1"/>
          </p:nvPr>
        </p:nvSpPr>
        <p:spPr/>
        <p:txBody>
          <a:bodyPr/>
          <a:lstStyle/>
          <a:p>
            <a:r>
              <a:rPr lang="en-US" altLang="x-none" dirty="0" smtClean="0"/>
              <a:t>There are many different types of mouse events.</a:t>
            </a:r>
            <a:endParaRPr lang="en-US" altLang="x-none" dirty="0"/>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52653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Doodler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7030A0"/>
                </a:solidFill>
                <a:latin typeface="Consolas" charset="0"/>
              </a:rPr>
              <a:t>private static final </a:t>
            </a:r>
            <a:r>
              <a:rPr lang="en-US" altLang="x-none" b="1" dirty="0" err="1" smtClean="0">
                <a:solidFill>
                  <a:srgbClr val="7030A0"/>
                </a:solidFill>
                <a:latin typeface="Consolas" charset="0"/>
              </a:rPr>
              <a:t>int</a:t>
            </a:r>
            <a:r>
              <a:rPr lang="en-US" altLang="x-none" b="1" dirty="0" smtClean="0">
                <a:solidFill>
                  <a:srgbClr val="7030A0"/>
                </a:solidFill>
                <a:latin typeface="Consolas" charset="0"/>
              </a:rPr>
              <a:t> </a:t>
            </a:r>
            <a:r>
              <a:rPr lang="en-US" altLang="x-none" dirty="0" smtClean="0">
                <a:latin typeface="Consolas" charset="0"/>
              </a:rPr>
              <a:t>SIZE = 10;</a:t>
            </a:r>
          </a:p>
          <a:p>
            <a:pPr>
              <a:lnSpc>
                <a:spcPct val="80000"/>
              </a:lnSpc>
              <a:buFontTx/>
              <a:buNone/>
            </a:pPr>
            <a:r>
              <a:rPr lang="en-US" altLang="x-none" b="1" dirty="0" smtClean="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SIZE);</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Tree>
    <p:extLst>
      <p:ext uri="{BB962C8B-B14F-4D97-AF65-F5344CB8AC3E}">
        <p14:creationId xmlns:p14="http://schemas.microsoft.com/office/powerpoint/2010/main" val="249245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FF0000"/>
                </a:solidFill>
                <a:latin typeface="Consolas" charset="0"/>
              </a:rPr>
              <a:t>public</a:t>
            </a:r>
            <a:r>
              <a:rPr lang="en-US" altLang="x-none" dirty="0" smtClean="0">
                <a:solidFill>
                  <a:srgbClr val="FF0000"/>
                </a:solidFill>
                <a:latin typeface="Consolas" charset="0"/>
              </a:rPr>
              <a:t> </a:t>
            </a:r>
            <a:r>
              <a:rPr lang="en-US" altLang="x-none" b="1" dirty="0" smtClean="0">
                <a:solidFill>
                  <a:srgbClr val="FF0000"/>
                </a:solidFill>
                <a:latin typeface="Consolas" charset="0"/>
              </a:rPr>
              <a:t>void</a:t>
            </a:r>
            <a:r>
              <a:rPr lang="en-US" altLang="x-none" dirty="0" smtClean="0">
                <a:solidFill>
                  <a:srgbClr val="FF0000"/>
                </a:solidFill>
                <a:latin typeface="Consolas" charset="0"/>
              </a:rPr>
              <a:t> </a:t>
            </a:r>
            <a:r>
              <a:rPr lang="en-US" altLang="x-none" dirty="0" err="1" smtClean="0">
                <a:solidFill>
                  <a:srgbClr val="FF0000"/>
                </a:solidFill>
                <a:latin typeface="Consolas" charset="0"/>
              </a:rPr>
              <a:t>mouseDragged</a:t>
            </a:r>
            <a:r>
              <a:rPr lang="en-US" altLang="x-none" dirty="0" smtClean="0">
                <a:solidFill>
                  <a:srgbClr val="FF0000"/>
                </a:solidFill>
                <a:latin typeface="Consolas" charset="0"/>
              </a:rPr>
              <a:t>(</a:t>
            </a:r>
            <a:r>
              <a:rPr lang="en-US" altLang="x-none" dirty="0" err="1" smtClean="0">
                <a:solidFill>
                  <a:srgbClr val="FF0000"/>
                </a:solidFill>
                <a:latin typeface="Consolas" charset="0"/>
              </a:rPr>
              <a:t>MouseEvent</a:t>
            </a:r>
            <a:r>
              <a:rPr lang="en-US" altLang="x-none" dirty="0" smtClean="0">
                <a:solidFill>
                  <a:srgbClr val="FF0000"/>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rgbClr val="FF0000"/>
                </a:solidFill>
                <a:latin typeface="Consolas" charset="0"/>
              </a:rPr>
              <a:t>}</a:t>
            </a:r>
            <a:endParaRPr lang="en-US" altLang="x-none" dirty="0">
              <a:solidFill>
                <a:srgbClr val="FF0000"/>
              </a:solidFill>
              <a:latin typeface="Consolas" charset="0"/>
            </a:endParaRPr>
          </a:p>
        </p:txBody>
      </p:sp>
    </p:spTree>
    <p:extLst>
      <p:ext uri="{BB962C8B-B14F-4D97-AF65-F5344CB8AC3E}">
        <p14:creationId xmlns:p14="http://schemas.microsoft.com/office/powerpoint/2010/main" val="28981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rgbClr val="FF0000"/>
                </a:solidFill>
                <a:latin typeface="Consolas" charset="0"/>
              </a:rPr>
              <a:t>    </a:t>
            </a:r>
            <a:r>
              <a:rPr lang="en-US" altLang="x-none" b="1" dirty="0" smtClean="0">
                <a:solidFill>
                  <a:srgbClr val="FF0000"/>
                </a:solidFill>
                <a:latin typeface="Consolas" charset="0"/>
              </a:rPr>
              <a:t>double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event.getX</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event.getY</a:t>
            </a:r>
            <a:r>
              <a:rPr lang="en-US" altLang="x-none" dirty="0" smtClean="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935425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Goals</a:t>
            </a:r>
            <a:endParaRPr lang="en-US" dirty="0"/>
          </a:p>
        </p:txBody>
      </p:sp>
      <p:sp>
        <p:nvSpPr>
          <p:cNvPr id="3" name="Content Placeholder 2"/>
          <p:cNvSpPr>
            <a:spLocks noGrp="1"/>
          </p:cNvSpPr>
          <p:nvPr>
            <p:ph idx="1"/>
          </p:nvPr>
        </p:nvSpPr>
        <p:spPr/>
        <p:txBody>
          <a:bodyPr/>
          <a:lstStyle/>
          <a:p>
            <a:r>
              <a:rPr lang="en-US" sz="2500" dirty="0" smtClean="0"/>
              <a:t>Learn to respond to mouse events in </a:t>
            </a:r>
            <a:r>
              <a:rPr lang="en-US" sz="2500" b="1" dirty="0" err="1" smtClean="0">
                <a:latin typeface="Consolas" charset="0"/>
                <a:ea typeface="Consolas" charset="0"/>
                <a:cs typeface="Consolas" charset="0"/>
              </a:rPr>
              <a:t>GraphicsProgram</a:t>
            </a:r>
            <a:r>
              <a:rPr lang="en-US" sz="2500" dirty="0" err="1" smtClean="0">
                <a:latin typeface="Consolas" charset="0"/>
                <a:ea typeface="Consolas" charset="0"/>
                <a:cs typeface="Consolas" charset="0"/>
              </a:rPr>
              <a:t>s</a:t>
            </a:r>
            <a:endParaRPr lang="en-US" sz="2500" dirty="0" smtClean="0">
              <a:ea typeface="Consolas" charset="0"/>
              <a:cs typeface="Consolas" charset="0"/>
            </a:endParaRPr>
          </a:p>
          <a:p>
            <a:r>
              <a:rPr lang="en-US" sz="2500" dirty="0" smtClean="0"/>
              <a:t>Learn to use </a:t>
            </a:r>
            <a:r>
              <a:rPr lang="en-US" sz="2500" i="1" dirty="0" smtClean="0"/>
              <a:t>instance variables </a:t>
            </a:r>
            <a:r>
              <a:rPr lang="en-US" sz="2500" dirty="0" smtClean="0"/>
              <a:t>to store information outside of methods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404" y="2527326"/>
            <a:ext cx="6427192" cy="4645984"/>
          </a:xfrm>
          <a:prstGeom prst="rect">
            <a:avLst/>
          </a:prstGeom>
        </p:spPr>
      </p:pic>
    </p:spTree>
    <p:extLst>
      <p:ext uri="{BB962C8B-B14F-4D97-AF65-F5344CB8AC3E}">
        <p14:creationId xmlns:p14="http://schemas.microsoft.com/office/powerpoint/2010/main" val="567284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rectX</a:t>
            </a:r>
            <a:r>
              <a:rPr lang="en-US" altLang="x-none" dirty="0" smtClean="0">
                <a:solidFill>
                  <a:srgbClr val="FF0000"/>
                </a:solidFill>
                <a:latin typeface="Consolas" charset="0"/>
              </a:rPr>
              <a:t> =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a:t>
            </a:r>
            <a:r>
              <a:rPr lang="mr-IN" altLang="x-none" dirty="0" smtClean="0">
                <a:solidFill>
                  <a:srgbClr val="FF0000"/>
                </a:solidFill>
                <a:latin typeface="Consolas" charset="0"/>
              </a:rPr>
              <a:t>–</a:t>
            </a:r>
            <a:r>
              <a:rPr lang="en-US" altLang="x-none" dirty="0" smtClean="0">
                <a:solidFill>
                  <a:srgbClr val="FF0000"/>
                </a:solidFill>
                <a:latin typeface="Consolas" charset="0"/>
              </a:rPr>
              <a:t> </a:t>
            </a:r>
            <a:r>
              <a:rPr lang="en-US" altLang="x-none" i="1" dirty="0" smtClean="0">
                <a:solidFill>
                  <a:srgbClr val="FF0000"/>
                </a:solidFill>
                <a:latin typeface="Consolas" charset="0"/>
              </a:rPr>
              <a:t>SIZE</a:t>
            </a:r>
            <a:r>
              <a:rPr lang="en-US" altLang="x-none" dirty="0" smtClean="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rectY</a:t>
            </a:r>
            <a:r>
              <a:rPr lang="en-US" altLang="x-none" dirty="0" smtClean="0">
                <a:solidFill>
                  <a:srgbClr val="FF0000"/>
                </a:solidFill>
                <a:latin typeface="Consolas" charset="0"/>
              </a:rPr>
              <a:t> =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a:t>
            </a:r>
            <a:r>
              <a:rPr lang="mr-IN" altLang="x-none" dirty="0" smtClean="0">
                <a:solidFill>
                  <a:srgbClr val="FF0000"/>
                </a:solidFill>
                <a:latin typeface="Consolas" charset="0"/>
              </a:rPr>
              <a:t>–</a:t>
            </a:r>
            <a:r>
              <a:rPr lang="en-US" altLang="x-none" dirty="0" smtClean="0">
                <a:solidFill>
                  <a:srgbClr val="FF0000"/>
                </a:solidFill>
                <a:latin typeface="Consolas" charset="0"/>
              </a:rPr>
              <a:t> </a:t>
            </a:r>
            <a:r>
              <a:rPr lang="en-US" altLang="x-none" i="1" dirty="0" smtClean="0">
                <a:solidFill>
                  <a:srgbClr val="FF0000"/>
                </a:solidFill>
                <a:latin typeface="Consolas" charset="0"/>
              </a:rPr>
              <a:t>SIZE</a:t>
            </a:r>
            <a:r>
              <a:rPr lang="en-US" altLang="x-none" dirty="0" smtClean="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474563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dirty="0" err="1" smtClean="0">
                <a:solidFill>
                  <a:srgbClr val="FF0000"/>
                </a:solidFill>
                <a:latin typeface="Consolas" charset="0"/>
              </a:rPr>
              <a:t>GRect</a:t>
            </a:r>
            <a:r>
              <a:rPr lang="en-US" altLang="x-none" dirty="0" smtClean="0">
                <a:solidFill>
                  <a:srgbClr val="FF0000"/>
                </a:solidFill>
                <a:latin typeface="Consolas" charset="0"/>
              </a:rPr>
              <a:t> </a:t>
            </a:r>
            <a:r>
              <a:rPr lang="en-US" altLang="x-none" dirty="0" err="1" smtClean="0">
                <a:solidFill>
                  <a:srgbClr val="FF0000"/>
                </a:solidFill>
                <a:latin typeface="Consolas" charset="0"/>
              </a:rPr>
              <a:t>rect</a:t>
            </a:r>
            <a:r>
              <a:rPr lang="en-US" altLang="x-none" dirty="0" smtClean="0">
                <a:solidFill>
                  <a:srgbClr val="FF0000"/>
                </a:solidFill>
                <a:latin typeface="Consolas" charset="0"/>
              </a:rPr>
              <a:t> = </a:t>
            </a:r>
            <a:r>
              <a:rPr lang="en-US" altLang="x-none" b="1" dirty="0" smtClean="0">
                <a:solidFill>
                  <a:srgbClr val="FF0000"/>
                </a:solidFill>
                <a:latin typeface="Consolas" charset="0"/>
              </a:rPr>
              <a:t>new</a:t>
            </a:r>
            <a:r>
              <a:rPr lang="en-US" altLang="x-none" dirty="0" smtClean="0">
                <a:solidFill>
                  <a:srgbClr val="FF0000"/>
                </a:solidFill>
                <a:latin typeface="Consolas" charset="0"/>
              </a:rPr>
              <a:t> </a:t>
            </a:r>
            <a:r>
              <a:rPr lang="en-US" altLang="x-none" dirty="0" err="1" smtClean="0">
                <a:solidFill>
                  <a:srgbClr val="FF0000"/>
                </a:solidFill>
                <a:latin typeface="Consolas" charset="0"/>
              </a:rPr>
              <a:t>GRect</a:t>
            </a:r>
            <a:r>
              <a:rPr lang="en-US" altLang="x-none" dirty="0" smtClean="0">
                <a:solidFill>
                  <a:srgbClr val="FF0000"/>
                </a:solidFill>
                <a:latin typeface="Consolas" charset="0"/>
              </a:rPr>
              <a:t>(</a:t>
            </a:r>
            <a:r>
              <a:rPr lang="en-US" altLang="x-none" dirty="0" err="1" smtClean="0">
                <a:solidFill>
                  <a:srgbClr val="FF0000"/>
                </a:solidFill>
                <a:latin typeface="Consolas" charset="0"/>
              </a:rPr>
              <a:t>rectX</a:t>
            </a:r>
            <a:r>
              <a:rPr lang="en-US" altLang="x-none" dirty="0" smtClean="0">
                <a:solidFill>
                  <a:srgbClr val="FF0000"/>
                </a:solidFill>
                <a:latin typeface="Consolas" charset="0"/>
              </a:rPr>
              <a:t>, </a:t>
            </a:r>
            <a:r>
              <a:rPr lang="en-US" altLang="x-none" dirty="0" err="1" smtClean="0">
                <a:solidFill>
                  <a:srgbClr val="FF0000"/>
                </a:solidFill>
                <a:latin typeface="Consolas" charset="0"/>
              </a:rPr>
              <a:t>rectY</a:t>
            </a:r>
            <a:r>
              <a:rPr lang="en-US" altLang="x-none" dirty="0" smtClean="0">
                <a:solidFill>
                  <a:srgbClr val="FF0000"/>
                </a:solidFill>
                <a:latin typeface="Consolas" charset="0"/>
              </a:rPr>
              <a:t>, SIZE, SIZE);</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dirty="0" err="1" smtClean="0">
                <a:solidFill>
                  <a:srgbClr val="FF0000"/>
                </a:solidFill>
                <a:latin typeface="Consolas" charset="0"/>
              </a:rPr>
              <a:t>rect.setFilled</a:t>
            </a:r>
            <a:r>
              <a:rPr lang="en-US" altLang="x-none" dirty="0" smtClean="0">
                <a:solidFill>
                  <a:srgbClr val="FF0000"/>
                </a:solidFill>
                <a:latin typeface="Consolas" charset="0"/>
              </a:rPr>
              <a:t>(</a:t>
            </a:r>
            <a:r>
              <a:rPr lang="en-US" altLang="x-none" b="1" dirty="0" smtClean="0">
                <a:solidFill>
                  <a:srgbClr val="FF0000"/>
                </a:solidFill>
                <a:latin typeface="Consolas" charset="0"/>
              </a:rPr>
              <a:t>true</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add(</a:t>
            </a:r>
            <a:r>
              <a:rPr lang="en-US" altLang="x-none" dirty="0" err="1" smtClean="0">
                <a:solidFill>
                  <a:srgbClr val="FF0000"/>
                </a:solidFill>
                <a:latin typeface="Consolas" charset="0"/>
              </a:rPr>
              <a:t>rect</a:t>
            </a:r>
            <a:r>
              <a:rPr lang="en-US" altLang="x-none" dirty="0" smtClean="0">
                <a:solidFill>
                  <a:srgbClr val="FF0000"/>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9708190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smtClean="0"/>
              <a:t>Recap: Events</a:t>
            </a:r>
            <a:endParaRPr lang="en-US" altLang="x-none" dirty="0"/>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Revisiting 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SIZE);</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smtClean="0">
                <a:solidFill>
                  <a:srgbClr val="0070C0"/>
                </a:solidFill>
              </a:rPr>
              <a:t>What if we wanted the </a:t>
            </a:r>
            <a:r>
              <a:rPr lang="en-US" sz="3200" i="1" dirty="0" smtClean="0">
                <a:solidFill>
                  <a:srgbClr val="0070C0"/>
                </a:solidFill>
              </a:rPr>
              <a:t>same</a:t>
            </a:r>
            <a:r>
              <a:rPr lang="en-US" sz="3200" dirty="0" smtClean="0">
                <a:solidFill>
                  <a:srgbClr val="0070C0"/>
                </a:solidFill>
              </a:rPr>
              <a:t> </a:t>
            </a:r>
            <a:r>
              <a:rPr lang="en-US" sz="3200" dirty="0" err="1" smtClean="0">
                <a:solidFill>
                  <a:srgbClr val="0070C0"/>
                </a:solidFill>
              </a:rPr>
              <a:t>GRect</a:t>
            </a:r>
            <a:r>
              <a:rPr lang="en-US" sz="3200" dirty="0" smtClean="0">
                <a:solidFill>
                  <a:srgbClr val="0070C0"/>
                </a:solidFill>
              </a:rPr>
              <a:t> to track the mouse, instead of making a new one each time?</a:t>
            </a:r>
            <a:endParaRPr lang="en-US" sz="3200" dirty="0">
              <a:solidFill>
                <a:srgbClr val="0070C0"/>
              </a:solidFill>
            </a:endParaRP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programming (with Daisy!)</a:t>
            </a:r>
          </a:p>
          <a:p>
            <a:r>
              <a:rPr lang="en-US" sz="3600" dirty="0" smtClean="0"/>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4966951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smtClean="0"/>
              <a:t>Instance Variables</a:t>
            </a:r>
            <a:endParaRPr lang="en-US" altLang="x-none" dirty="0"/>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t>
            </a:r>
            <a:r>
              <a:rPr lang="en-US" altLang="x-none" sz="2200" dirty="0" smtClean="0">
                <a:solidFill>
                  <a:srgbClr val="008000"/>
                </a:solidFill>
                <a:latin typeface="Consolas" charset="0"/>
              </a:rPr>
              <a:t>any method</a:t>
            </a:r>
            <a:endParaRPr lang="en-US" altLang="x-none" sz="2200" dirty="0">
              <a:solidFill>
                <a:srgbClr val="008000"/>
              </a:solidFill>
              <a:latin typeface="Consolas" charset="0"/>
            </a:endParaRPr>
          </a:p>
          <a:p>
            <a:endParaRPr lang="en-US" altLang="x-none" sz="2200" b="1" dirty="0">
              <a:latin typeface="Consolas" charset="0"/>
            </a:endParaRPr>
          </a:p>
          <a:p>
            <a:r>
              <a:rPr lang="en-US" altLang="x-none" b="1" dirty="0" smtClean="0"/>
              <a:t>Instance variable</a:t>
            </a:r>
            <a:r>
              <a:rPr lang="en-US" altLang="x-none" dirty="0" smtClean="0"/>
              <a:t>: </a:t>
            </a:r>
            <a:r>
              <a:rPr lang="en-US" altLang="x-none" dirty="0"/>
              <a:t>A variable that </a:t>
            </a:r>
            <a:r>
              <a:rPr lang="en-US" altLang="x-none" dirty="0" smtClean="0"/>
              <a:t>lives outside of any method.</a:t>
            </a:r>
            <a:endParaRPr lang="en-US" altLang="x-none" dirty="0"/>
          </a:p>
          <a:p>
            <a:pPr lvl="1"/>
            <a:r>
              <a:rPr lang="en-US" altLang="x-none" dirty="0" smtClean="0"/>
              <a:t>The </a:t>
            </a:r>
            <a:r>
              <a:rPr lang="en-US" altLang="x-none" i="1" dirty="0"/>
              <a:t>scope</a:t>
            </a:r>
            <a:r>
              <a:rPr lang="en-US" altLang="x-none" dirty="0"/>
              <a:t> of </a:t>
            </a:r>
            <a:r>
              <a:rPr lang="en-US" altLang="x-none" dirty="0" smtClean="0"/>
              <a:t>an instance variable is </a:t>
            </a:r>
            <a:r>
              <a:rPr lang="en-US" altLang="x-none" dirty="0"/>
              <a:t>throughout an entire file (class).</a:t>
            </a:r>
          </a:p>
          <a:p>
            <a:pPr lvl="1"/>
            <a:endParaRPr lang="en-US" altLang="x-none" dirty="0"/>
          </a:p>
          <a:p>
            <a:pPr lvl="1"/>
            <a:r>
              <a:rPr lang="en-US" altLang="x-none" dirty="0" smtClean="0"/>
              <a:t>Useful for data that must persist throughout the program, or that cannot be stored as local variables or parameters (event handlers).</a:t>
            </a:r>
          </a:p>
          <a:p>
            <a:pPr lvl="1"/>
            <a:endParaRPr lang="en-US" altLang="x-none" dirty="0"/>
          </a:p>
          <a:p>
            <a:pPr lvl="1"/>
            <a:r>
              <a:rPr lang="en-US" altLang="x-none" i="1" dirty="0" smtClean="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a:p>
            <a:pPr marL="3175" indent="0" algn="ctr">
              <a:buNone/>
            </a:pPr>
            <a:r>
              <a:rPr lang="en-US" altLang="x-none" b="1" u="sng" dirty="0" smtClean="0"/>
              <a:t>DO </a:t>
            </a:r>
            <a:r>
              <a:rPr lang="en-US" altLang="x-none" b="1" u="sng" dirty="0"/>
              <a:t>NOT USE </a:t>
            </a:r>
            <a:r>
              <a:rPr lang="en-US" altLang="x-none" b="1" u="sng" dirty="0" smtClean="0"/>
              <a:t>INSTANCE VARIABLES ON </a:t>
            </a:r>
            <a:r>
              <a:rPr lang="en-US" altLang="x-none" b="1" u="sng" dirty="0"/>
              <a:t>HANGMAN</a:t>
            </a:r>
            <a:r>
              <a:rPr lang="en-US" altLang="x-none" b="1" u="sng" dirty="0" smtClean="0"/>
              <a:t>!</a:t>
            </a:r>
            <a:endParaRPr lang="en-US" altLang="x-none" b="1" u="sng" dirty="0"/>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36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programming (with Daisy!)</a:t>
            </a:r>
          </a:p>
          <a:p>
            <a:r>
              <a:rPr lang="en-US" sz="3600" dirty="0" smtClean="0">
                <a:solidFill>
                  <a:schemeClr val="bg1">
                    <a:lumMod val="75000"/>
                  </a:schemeClr>
                </a:solidFill>
              </a:rPr>
              <a:t>Instance Variables</a:t>
            </a:r>
          </a:p>
          <a:p>
            <a:r>
              <a:rPr lang="en-US" sz="3600" dirty="0" smtClean="0"/>
              <a:t>Whack-A-Mole</a:t>
            </a:r>
          </a:p>
        </p:txBody>
      </p:sp>
    </p:spTree>
    <p:extLst>
      <p:ext uri="{BB962C8B-B14F-4D97-AF65-F5344CB8AC3E}">
        <p14:creationId xmlns:p14="http://schemas.microsoft.com/office/powerpoint/2010/main" val="1480252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Putting it all together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Whack-A-Mole</a:t>
            </a:r>
            <a:endParaRPr lang="en-US" dirty="0"/>
          </a:p>
        </p:txBody>
      </p:sp>
      <p:sp>
        <p:nvSpPr>
          <p:cNvPr id="3" name="Content Placeholder 2"/>
          <p:cNvSpPr>
            <a:spLocks noGrp="1"/>
          </p:cNvSpPr>
          <p:nvPr>
            <p:ph idx="1"/>
          </p:nvPr>
        </p:nvSpPr>
        <p:spPr/>
        <p:txBody>
          <a:bodyPr/>
          <a:lstStyle/>
          <a:p>
            <a:pPr marL="0" indent="0">
              <a:buNone/>
            </a:pPr>
            <a:r>
              <a:rPr lang="en-US" dirty="0" smtClean="0"/>
              <a:t>Let’s use instance variables and events to make Whack-A-Mole!</a:t>
            </a:r>
          </a:p>
          <a:p>
            <a:r>
              <a:rPr lang="en-US" dirty="0" smtClean="0"/>
              <a:t>A mole should appear every second at a random location, and stop once the user has gotten at least 10 points.</a:t>
            </a:r>
          </a:p>
          <a:p>
            <a:r>
              <a:rPr lang="en-US" dirty="0" smtClean="0"/>
              <a:t>If the user clicks a mole, remove it and increase their score by 1</a:t>
            </a:r>
          </a:p>
          <a:p>
            <a:r>
              <a:rPr lang="en-US" dirty="0" smtClean="0"/>
              <a:t>There should be a </a:t>
            </a:r>
            <a:r>
              <a:rPr lang="en-US" dirty="0" err="1" smtClean="0"/>
              <a:t>GLabel</a:t>
            </a:r>
            <a:r>
              <a:rPr lang="en-US" dirty="0" smtClean="0"/>
              <a:t> in the left corner showing their score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programming (with Daisy!)</a:t>
            </a:r>
          </a:p>
          <a:p>
            <a:r>
              <a:rPr lang="en-US" sz="3600" dirty="0" smtClean="0"/>
              <a:t>Instance Variables</a:t>
            </a:r>
          </a:p>
          <a:p>
            <a:r>
              <a:rPr lang="en-US" sz="3600" dirty="0" smtClean="0"/>
              <a:t>Whack-A-Mole</a:t>
            </a:r>
          </a:p>
        </p:txBody>
      </p:sp>
    </p:spTree>
    <p:extLst>
      <p:ext uri="{BB962C8B-B14F-4D97-AF65-F5344CB8AC3E}">
        <p14:creationId xmlns:p14="http://schemas.microsoft.com/office/powerpoint/2010/main" val="1966412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x-none"/>
              <a:t>Exception</a:t>
            </a:r>
          </a:p>
        </p:txBody>
      </p:sp>
      <p:sp>
        <p:nvSpPr>
          <p:cNvPr id="1239043" name="Rectangle 3"/>
          <p:cNvSpPr>
            <a:spLocks noGrp="1" noChangeArrowheads="1"/>
          </p:cNvSpPr>
          <p:nvPr>
            <p:ph type="body" idx="1"/>
          </p:nvPr>
        </p:nvSpPr>
        <p:spPr/>
        <p:txBody>
          <a:bodyPr/>
          <a:lstStyle/>
          <a:p>
            <a:r>
              <a:rPr lang="en-US" altLang="x-none" dirty="0"/>
              <a:t>If the user clicks an area with no mole, the program crashes.</a:t>
            </a:r>
          </a:p>
          <a:p>
            <a:pPr lvl="1"/>
            <a:r>
              <a:rPr lang="en-US" altLang="x-none" dirty="0"/>
              <a:t>A program crash in Java is called an </a:t>
            </a:r>
            <a:r>
              <a:rPr lang="en-US" altLang="x-none" b="1" dirty="0"/>
              <a:t>exception</a:t>
            </a:r>
            <a:r>
              <a:rPr lang="en-US" altLang="x-none" dirty="0"/>
              <a:t>.</a:t>
            </a:r>
          </a:p>
          <a:p>
            <a:pPr lvl="1"/>
            <a:r>
              <a:rPr lang="en-US" altLang="x-none" dirty="0"/>
              <a:t>When you get an </a:t>
            </a:r>
            <a:r>
              <a:rPr lang="en-US" altLang="x-none" dirty="0" smtClean="0"/>
              <a:t>exception, Eclipse </a:t>
            </a:r>
            <a:r>
              <a:rPr lang="en-US" altLang="x-none" dirty="0"/>
              <a:t>shows red error text.</a:t>
            </a:r>
          </a:p>
          <a:p>
            <a:pPr lvl="1"/>
            <a:r>
              <a:rPr lang="en-US" altLang="x-none" dirty="0"/>
              <a:t>The error text shows the </a:t>
            </a:r>
            <a:r>
              <a:rPr lang="en-US" altLang="x-none" dirty="0" smtClean="0"/>
              <a:t>line number </a:t>
            </a:r>
            <a:r>
              <a:rPr lang="en-US" altLang="x-none" dirty="0"/>
              <a:t>where the error occurred</a:t>
            </a:r>
            <a:r>
              <a:rPr lang="en-US" altLang="x-none" dirty="0" smtClean="0"/>
              <a:t>.</a:t>
            </a:r>
            <a:endParaRPr lang="en-US" altLang="x-none" dirty="0"/>
          </a:p>
          <a:p>
            <a:pPr lvl="1"/>
            <a:r>
              <a:rPr lang="en-US" altLang="x-none" dirty="0"/>
              <a:t>Why did this error happen?</a:t>
            </a:r>
          </a:p>
          <a:p>
            <a:pPr lvl="1"/>
            <a:r>
              <a:rPr lang="en-US" altLang="x-none" dirty="0"/>
              <a:t>How can we avoid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 y="3881718"/>
            <a:ext cx="9144000" cy="2881313"/>
          </a:xfrm>
          <a:prstGeom prst="rect">
            <a:avLst/>
          </a:prstGeom>
        </p:spPr>
      </p:pic>
    </p:spTree>
    <p:extLst>
      <p:ext uri="{BB962C8B-B14F-4D97-AF65-F5344CB8AC3E}">
        <p14:creationId xmlns:p14="http://schemas.microsoft.com/office/powerpoint/2010/main" val="55883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programming (with Daisy!)</a:t>
            </a:r>
          </a:p>
          <a:p>
            <a:r>
              <a:rPr lang="en-US" sz="3600" dirty="0" smtClean="0"/>
              <a:t>Instance Variables</a:t>
            </a:r>
          </a:p>
          <a:p>
            <a:r>
              <a:rPr lang="en-US" sz="3600" dirty="0" smtClean="0"/>
              <a:t>Whack-A-Mole</a:t>
            </a:r>
          </a:p>
          <a:p>
            <a:endParaRPr lang="en-US" sz="3600" dirty="0"/>
          </a:p>
          <a:p>
            <a:pPr marL="0" indent="0">
              <a:buNone/>
            </a:pPr>
            <a:r>
              <a:rPr lang="en-US" sz="3600" b="1" smtClean="0"/>
              <a:t>Next Time: More Events + Memory</a:t>
            </a:r>
            <a:endParaRPr lang="en-US" sz="3600" b="1" dirty="0" smtClean="0"/>
          </a:p>
        </p:txBody>
      </p:sp>
    </p:spTree>
    <p:extLst>
      <p:ext uri="{BB962C8B-B14F-4D97-AF65-F5344CB8AC3E}">
        <p14:creationId xmlns:p14="http://schemas.microsoft.com/office/powerpoint/2010/main" val="2053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programming (with Daisy!)</a:t>
            </a:r>
          </a:p>
          <a:p>
            <a:r>
              <a:rPr lang="en-US" sz="3600" dirty="0" smtClean="0">
                <a:solidFill>
                  <a:schemeClr val="bg1">
                    <a:lumMod val="75000"/>
                  </a:schemeClr>
                </a:solidFill>
              </a:rPr>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704809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r>
              <a:rPr lang="en-US" altLang="x-none" dirty="0" smtClean="0"/>
              <a:t>Animation</a:t>
            </a:r>
            <a:endParaRPr lang="en-US" altLang="x-none" dirty="0"/>
          </a:p>
        </p:txBody>
      </p:sp>
      <p:sp>
        <p:nvSpPr>
          <p:cNvPr id="1247235" name="Rectangle 3"/>
          <p:cNvSpPr>
            <a:spLocks noGrp="1" noChangeArrowheads="1"/>
          </p:cNvSpPr>
          <p:nvPr>
            <p:ph type="body" idx="1"/>
          </p:nvPr>
        </p:nvSpPr>
        <p:spPr/>
        <p:txBody>
          <a:bodyPr/>
          <a:lstStyle/>
          <a:p>
            <a:r>
              <a:rPr lang="en-US" altLang="x-none"/>
              <a:t>A Graphics program can be made to animate with a loop such as:</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public void run() {</a:t>
            </a:r>
          </a:p>
          <a:p>
            <a:pPr lvl="1">
              <a:lnSpc>
                <a:spcPct val="80000"/>
              </a:lnSpc>
              <a:buFontTx/>
              <a:buNone/>
            </a:pPr>
            <a:r>
              <a:rPr lang="en-US" altLang="x-none">
                <a:latin typeface="Consolas" charset="0"/>
              </a:rPr>
              <a:t>    ...</a:t>
            </a:r>
          </a:p>
          <a:p>
            <a:pPr lvl="1">
              <a:lnSpc>
                <a:spcPct val="80000"/>
              </a:lnSpc>
              <a:buFontTx/>
              <a:buNone/>
            </a:pPr>
            <a:r>
              <a:rPr lang="en-US" altLang="x-none">
                <a:latin typeface="Consolas" charset="0"/>
              </a:rPr>
              <a:t>    while (</a:t>
            </a:r>
            <a:r>
              <a:rPr lang="en-US" altLang="x-none" b="1" i="1">
                <a:latin typeface="Consolas" charset="0"/>
              </a:rPr>
              <a:t>test</a:t>
            </a:r>
            <a:r>
              <a:rPr lang="en-US" altLang="x-none">
                <a:latin typeface="Consolas" charset="0"/>
              </a:rPr>
              <a:t>) {</a:t>
            </a:r>
          </a:p>
          <a:p>
            <a:pPr lvl="1">
              <a:lnSpc>
                <a:spcPct val="80000"/>
              </a:lnSpc>
              <a:buFontTx/>
              <a:buNone/>
            </a:pPr>
            <a:r>
              <a:rPr lang="en-US" altLang="x-none">
                <a:latin typeface="Consolas" charset="0"/>
              </a:rPr>
              <a:t>        </a:t>
            </a:r>
            <a:r>
              <a:rPr lang="en-US" altLang="x-none" b="1" i="1">
                <a:latin typeface="Consolas" charset="0"/>
              </a:rPr>
              <a:t>update the position of shapes</a:t>
            </a:r>
            <a:r>
              <a:rPr lang="en-US" altLang="x-none">
                <a:latin typeface="Consolas" charset="0"/>
              </a:rPr>
              <a:t>;</a:t>
            </a:r>
          </a:p>
          <a:p>
            <a:pPr lvl="1">
              <a:lnSpc>
                <a:spcPct val="80000"/>
              </a:lnSpc>
              <a:buFontTx/>
              <a:buNone/>
            </a:pPr>
            <a:r>
              <a:rPr lang="en-US" altLang="x-none">
                <a:latin typeface="Consolas" charset="0"/>
              </a:rPr>
              <a:t>        pause(</a:t>
            </a:r>
            <a:r>
              <a:rPr lang="en-US" altLang="x-none" b="1" i="1">
                <a:latin typeface="Consolas" charset="0"/>
              </a:rPr>
              <a:t>milliseconds</a:t>
            </a:r>
            <a:r>
              <a:rPr lang="en-US" altLang="x-none">
                <a:latin typeface="Consolas" charset="0"/>
              </a:rPr>
              <a:t>);</a:t>
            </a:r>
          </a:p>
          <a:p>
            <a:pPr lvl="1">
              <a:lnSpc>
                <a:spcPct val="80000"/>
              </a:lnSpc>
              <a:buFontTx/>
              <a:buNone/>
            </a:pPr>
            <a:r>
              <a:rPr lang="en-US" altLang="x-none">
                <a:latin typeface="Consolas" charset="0"/>
              </a:rPr>
              <a:t>    }</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a:t>
            </a:r>
          </a:p>
          <a:p>
            <a:pPr lvl="1">
              <a:buFontTx/>
              <a:buNone/>
            </a:pPr>
            <a:endParaRPr lang="en-US" altLang="x-none"/>
          </a:p>
          <a:p>
            <a:r>
              <a:rPr lang="en-US" altLang="x-none"/>
              <a:t>The best number of ms to pause depends on the program.</a:t>
            </a:r>
          </a:p>
          <a:p>
            <a:pPr lvl="1"/>
            <a:r>
              <a:rPr lang="en-US" altLang="x-none"/>
              <a:t>most video games  ~= 50 frames/sec  =  25ms pause</a:t>
            </a:r>
          </a:p>
        </p:txBody>
      </p:sp>
    </p:spTree>
    <p:extLst>
      <p:ext uri="{BB962C8B-B14F-4D97-AF65-F5344CB8AC3E}">
        <p14:creationId xmlns:p14="http://schemas.microsoft.com/office/powerpoint/2010/main" val="1795691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t>Null</a:t>
            </a:r>
          </a:p>
          <a:p>
            <a:r>
              <a:rPr lang="en-US" sz="3600" dirty="0" smtClean="0">
                <a:solidFill>
                  <a:schemeClr val="bg1">
                    <a:lumMod val="75000"/>
                  </a:schemeClr>
                </a:solidFill>
              </a:rPr>
              <a:t>Event-driven programming (with Daisy!)</a:t>
            </a:r>
          </a:p>
          <a:p>
            <a:r>
              <a:rPr lang="en-US" sz="3600" dirty="0" smtClean="0">
                <a:solidFill>
                  <a:schemeClr val="bg1">
                    <a:lumMod val="75000"/>
                  </a:schemeClr>
                </a:solidFill>
              </a:rPr>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004431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b="1" dirty="0" smtClean="0"/>
              <a:t>Null </a:t>
            </a:r>
            <a:r>
              <a:rPr lang="en-US" sz="2800" dirty="0" smtClean="0"/>
              <a:t>is a special variable value that </a:t>
            </a:r>
            <a:r>
              <a:rPr lang="en-US" sz="2800" u="sng" dirty="0" smtClean="0"/>
              <a:t>objects</a:t>
            </a:r>
            <a:r>
              <a:rPr lang="en-US" sz="2800" dirty="0" smtClean="0"/>
              <a:t> can have that means “nothing”.  </a:t>
            </a:r>
            <a:r>
              <a:rPr lang="en-US" sz="2800" u="sng" dirty="0" smtClean="0"/>
              <a:t>Primitives</a:t>
            </a:r>
            <a:r>
              <a:rPr lang="en-US" sz="2800" dirty="0" smtClean="0"/>
              <a:t> cannot be null.</a:t>
            </a:r>
          </a:p>
          <a:p>
            <a:pPr marL="0" indent="0">
              <a:buNone/>
            </a:pPr>
            <a:endParaRPr lang="en-US" sz="2800" b="1" dirty="0" smtClean="0"/>
          </a:p>
          <a:p>
            <a:pPr marL="0" indent="0">
              <a:buNone/>
            </a:pPr>
            <a:r>
              <a:rPr lang="en-US" sz="2800" dirty="0" smtClean="0"/>
              <a:t>If a method returns an object, it can return </a:t>
            </a:r>
            <a:r>
              <a:rPr lang="en-US" sz="2800" b="1" dirty="0" smtClean="0"/>
              <a:t>null</a:t>
            </a:r>
            <a:r>
              <a:rPr lang="en-US" sz="2800" dirty="0" smtClean="0"/>
              <a:t> to signify “nothing”. (just say </a:t>
            </a:r>
            <a:r>
              <a:rPr lang="en-US" sz="2800" b="1" dirty="0" smtClean="0">
                <a:solidFill>
                  <a:srgbClr val="7030A0"/>
                </a:solidFill>
                <a:latin typeface="Courier" charset="0"/>
                <a:ea typeface="Courier" charset="0"/>
                <a:cs typeface="Courier" charset="0"/>
              </a:rPr>
              <a:t>return</a:t>
            </a:r>
            <a:r>
              <a:rPr lang="en-US" sz="2800" b="1" dirty="0" smtClean="0">
                <a:latin typeface="Courier" charset="0"/>
                <a:ea typeface="Courier" charset="0"/>
                <a:cs typeface="Courier" charset="0"/>
              </a:rPr>
              <a:t> </a:t>
            </a:r>
            <a:r>
              <a:rPr lang="en-US" sz="2800" b="1" dirty="0" smtClean="0">
                <a:solidFill>
                  <a:srgbClr val="7030A0"/>
                </a:solidFill>
                <a:latin typeface="Courier" charset="0"/>
                <a:ea typeface="Courier" charset="0"/>
                <a:cs typeface="Courier" charset="0"/>
              </a:rPr>
              <a:t>null</a:t>
            </a:r>
            <a:r>
              <a:rPr lang="en-US" sz="2800" b="1" dirty="0" smtClean="0">
                <a:latin typeface="Courier" charset="0"/>
                <a:ea typeface="Courier" charset="0"/>
                <a:cs typeface="Courier" charset="0"/>
              </a:rPr>
              <a:t>;</a:t>
            </a:r>
            <a:r>
              <a:rPr lang="en-US" sz="2800" dirty="0" smtClean="0"/>
              <a:t>)</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sz="2200" b="1" dirty="0" smtClean="0">
              <a:latin typeface="Courier" charset="0"/>
              <a:ea typeface="Courier" charset="0"/>
              <a:cs typeface="Courier" charset="0"/>
            </a:endParaRPr>
          </a:p>
          <a:p>
            <a:pPr marL="0" indent="0">
              <a:buNone/>
            </a:pPr>
            <a:endParaRPr lang="en-US" sz="2800" dirty="0"/>
          </a:p>
          <a:p>
            <a:pPr marL="0" indent="0">
              <a:buNone/>
            </a:pPr>
            <a:r>
              <a:rPr lang="en-US" sz="2800" dirty="0" smtClean="0"/>
              <a:t>Objects have the value </a:t>
            </a:r>
            <a:r>
              <a:rPr lang="en-US" sz="2800" b="1" dirty="0" smtClean="0"/>
              <a:t>null</a:t>
            </a:r>
            <a:r>
              <a:rPr lang="en-US" sz="2800" dirty="0" smtClean="0"/>
              <a:t> before being initialized.</a:t>
            </a:r>
          </a:p>
          <a:p>
            <a:pPr marL="0" indent="0">
              <a:buNone/>
            </a:pPr>
            <a:endParaRPr lang="en-US" altLang="x-none" sz="1900" b="1" dirty="0" smtClean="0"/>
          </a:p>
          <a:p>
            <a:pPr marL="0" indent="0">
              <a:buNone/>
            </a:pPr>
            <a:r>
              <a:rPr lang="en-US" altLang="x-none" b="1" dirty="0" smtClean="0">
                <a:latin typeface="Courier" charset="0"/>
                <a:ea typeface="Courier" charset="0"/>
                <a:cs typeface="Courier" charset="0"/>
              </a:rPr>
              <a:t>Scanner </a:t>
            </a:r>
            <a:r>
              <a:rPr lang="en-US" altLang="x-none" b="1" dirty="0" err="1" smtClean="0">
                <a:latin typeface="Courier" charset="0"/>
                <a:ea typeface="Courier" charset="0"/>
                <a:cs typeface="Courier" charset="0"/>
              </a:rPr>
              <a:t>myScanner</a:t>
            </a:r>
            <a:r>
              <a:rPr lang="en-US" altLang="x-none" b="1" dirty="0" smtClean="0">
                <a:latin typeface="Courier" charset="0"/>
                <a:ea typeface="Courier" charset="0"/>
                <a:cs typeface="Courier" charset="0"/>
              </a:rPr>
              <a:t>; </a:t>
            </a:r>
            <a:r>
              <a:rPr lang="en-US" b="1" dirty="0">
                <a:solidFill>
                  <a:srgbClr val="00B050"/>
                </a:solidFill>
                <a:latin typeface="Courier" charset="0"/>
                <a:ea typeface="Courier" charset="0"/>
                <a:cs typeface="Courier" charset="0"/>
              </a:rPr>
              <a:t>// initially </a:t>
            </a:r>
            <a:r>
              <a:rPr lang="en-US" b="1" dirty="0" smtClean="0">
                <a:solidFill>
                  <a:srgbClr val="00B050"/>
                </a:solidFill>
                <a:latin typeface="Courier" charset="0"/>
                <a:ea typeface="Courier" charset="0"/>
                <a:cs typeface="Courier" charset="0"/>
              </a:rPr>
              <a:t>null</a:t>
            </a:r>
            <a:endParaRPr lang="en-US" b="1" dirty="0" smtClean="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345797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You can check if something is null using == and !=.</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altLang="x-none" sz="2200" dirty="0" smtClean="0">
              <a:latin typeface="Courier" charset="0"/>
              <a:ea typeface="Courier" charset="0"/>
              <a:cs typeface="Courier" charset="0"/>
            </a:endParaRPr>
          </a:p>
          <a:p>
            <a:pPr marL="0" indent="0">
              <a:buNone/>
            </a:pPr>
            <a:r>
              <a:rPr lang="en-US" sz="2200" b="1" dirty="0" smtClean="0">
                <a:solidFill>
                  <a:srgbClr val="7030A0"/>
                </a:solidFill>
                <a:latin typeface="Courier" charset="0"/>
                <a:ea typeface="Courier" charset="0"/>
                <a:cs typeface="Courier" charset="0"/>
              </a:rPr>
              <a:t>if</a:t>
            </a:r>
            <a:r>
              <a:rPr lang="en-US" sz="2200" b="1" dirty="0" smtClean="0">
                <a:latin typeface="Courier" charset="0"/>
                <a:ea typeface="Courier" charset="0"/>
                <a:cs typeface="Courier" charset="0"/>
              </a:rPr>
              <a:t> (</a:t>
            </a:r>
            <a:r>
              <a:rPr lang="en-US" sz="2200" b="1" dirty="0" err="1" smtClean="0">
                <a:latin typeface="Courier" charset="0"/>
                <a:ea typeface="Courier" charset="0"/>
                <a:cs typeface="Courier" charset="0"/>
              </a:rPr>
              <a:t>maybeAnObject</a:t>
            </a:r>
            <a:r>
              <a:rPr lang="en-US" sz="2200" b="1" dirty="0" smtClean="0">
                <a:latin typeface="Courier" charset="0"/>
                <a:ea typeface="Courier" charset="0"/>
                <a:cs typeface="Courier" charset="0"/>
              </a:rPr>
              <a:t> != </a:t>
            </a:r>
            <a:r>
              <a:rPr lang="en-US" sz="2200" b="1" dirty="0" smtClean="0">
                <a:solidFill>
                  <a:srgbClr val="7030A0"/>
                </a:solidFill>
                <a:latin typeface="Courier" charset="0"/>
                <a:ea typeface="Courier" charset="0"/>
                <a:cs typeface="Courier" charset="0"/>
              </a:rPr>
              <a:t>null</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 do something with </a:t>
            </a:r>
            <a:r>
              <a:rPr lang="en-US" sz="2200" b="1" dirty="0" err="1" smtClean="0">
                <a:solidFill>
                  <a:srgbClr val="00B050"/>
                </a:solidFill>
                <a:latin typeface="Courier" charset="0"/>
                <a:ea typeface="Courier" charset="0"/>
                <a:cs typeface="Courier" charset="0"/>
              </a:rPr>
              <a:t>maybeAnObject</a:t>
            </a:r>
            <a:endParaRPr lang="en-US" sz="2200" b="1" dirty="0" smtClean="0">
              <a:solidFill>
                <a:srgbClr val="00B050"/>
              </a:solidFill>
              <a:latin typeface="Courier" charset="0"/>
              <a:ea typeface="Courier" charset="0"/>
              <a:cs typeface="Courier" charset="0"/>
            </a:endParaRPr>
          </a:p>
          <a:p>
            <a:pPr marL="0" indent="0">
              <a:buNone/>
            </a:pPr>
            <a:r>
              <a:rPr lang="en-US" sz="2200" b="1" dirty="0" smtClean="0">
                <a:latin typeface="Courier" charset="0"/>
                <a:ea typeface="Courier" charset="0"/>
                <a:cs typeface="Courier" charset="0"/>
              </a:rPr>
              <a:t>} </a:t>
            </a:r>
            <a:r>
              <a:rPr lang="en-US" sz="2200" b="1" dirty="0" smtClean="0">
                <a:solidFill>
                  <a:srgbClr val="7030A0"/>
                </a:solidFill>
                <a:latin typeface="Courier" charset="0"/>
                <a:ea typeface="Courier" charset="0"/>
                <a:cs typeface="Courier" charset="0"/>
              </a:rPr>
              <a:t>else</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 null </a:t>
            </a:r>
            <a:r>
              <a:rPr lang="mr-IN" sz="2200" b="1" dirty="0" smtClean="0">
                <a:solidFill>
                  <a:srgbClr val="00B050"/>
                </a:solidFill>
                <a:latin typeface="Courier" charset="0"/>
                <a:ea typeface="Courier" charset="0"/>
                <a:cs typeface="Courier" charset="0"/>
              </a:rPr>
              <a:t>–</a:t>
            </a:r>
            <a:r>
              <a:rPr lang="en-US" sz="2200" b="1" dirty="0" smtClean="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endParaRPr lang="en-US" sz="2200" b="1" dirty="0" smtClean="0">
              <a:latin typeface="Courier" charset="0"/>
              <a:ea typeface="Courier" charset="0"/>
              <a:cs typeface="Courier" charset="0"/>
            </a:endParaRPr>
          </a:p>
        </p:txBody>
      </p:sp>
    </p:spTree>
    <p:extLst>
      <p:ext uri="{BB962C8B-B14F-4D97-AF65-F5344CB8AC3E}">
        <p14:creationId xmlns:p14="http://schemas.microsoft.com/office/powerpoint/2010/main" val="615764997"/>
      </p:ext>
    </p:extLst>
  </p:cSld>
  <p:clrMapOvr>
    <a:masterClrMapping/>
  </p:clrMapOvr>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1980</TotalTime>
  <Words>2035</Words>
  <Application>Microsoft Macintosh PowerPoint</Application>
  <PresentationFormat>On-screen Show (4:3)</PresentationFormat>
  <Paragraphs>414</Paragraphs>
  <Slides>41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Andale Mono</vt:lpstr>
      <vt:lpstr>Calibri</vt:lpstr>
      <vt:lpstr>Chalkboard</vt:lpstr>
      <vt:lpstr>Consolas</vt:lpstr>
      <vt:lpstr>Courier</vt:lpstr>
      <vt:lpstr>Mangal</vt:lpstr>
      <vt:lpstr>Tahoma</vt:lpstr>
      <vt:lpstr>Verdana</vt:lpstr>
      <vt:lpstr>Arial</vt:lpstr>
      <vt:lpstr>DarkRedTop</vt:lpstr>
      <vt:lpstr>CS 106A, Lecture 14 Events and Instance Variables</vt:lpstr>
      <vt:lpstr>PowerPoint Presentation</vt:lpstr>
      <vt:lpstr>Learning Goals</vt:lpstr>
      <vt:lpstr>Plan for Today</vt:lpstr>
      <vt:lpstr>Plan for Today</vt:lpstr>
      <vt:lpstr>Animation</vt:lpstr>
      <vt:lpstr>Plan for Today</vt:lpstr>
      <vt:lpstr>Null</vt:lpstr>
      <vt:lpstr>Null</vt:lpstr>
      <vt:lpstr>Null</vt:lpstr>
      <vt:lpstr>Null</vt:lpstr>
      <vt:lpstr>Plan for Today</vt:lpstr>
      <vt:lpstr>Events</vt:lpstr>
      <vt:lpstr>Events</vt:lpstr>
      <vt:lpstr>Events</vt:lpstr>
      <vt:lpstr>Events</vt:lpstr>
      <vt:lpstr>Events</vt:lpstr>
      <vt:lpstr>Events</vt:lpstr>
      <vt:lpstr>Events</vt:lpstr>
      <vt:lpstr>Example: ClickForDaisy</vt:lpstr>
      <vt:lpstr>MouseEvent Objects</vt:lpstr>
      <vt:lpstr>Example: ClickForDaisies</vt:lpstr>
      <vt:lpstr>Example: ClickForDaisies</vt:lpstr>
      <vt:lpstr>Example: ClickForDaisies</vt:lpstr>
      <vt:lpstr>Types of Mouse Events</vt:lpstr>
      <vt:lpstr>Example: Doodler</vt:lpstr>
      <vt:lpstr>Doodler</vt:lpstr>
      <vt:lpstr>Doodler</vt:lpstr>
      <vt:lpstr>Doodler</vt:lpstr>
      <vt:lpstr>Doodler</vt:lpstr>
      <vt:lpstr>Doodler</vt:lpstr>
      <vt:lpstr>Recap: Events</vt:lpstr>
      <vt:lpstr>Revisiting Doodler</vt:lpstr>
      <vt:lpstr>Plan for Today</vt:lpstr>
      <vt:lpstr>Instance Variables</vt:lpstr>
      <vt:lpstr>Example: MouseTracker</vt:lpstr>
      <vt:lpstr>Plan for Today</vt:lpstr>
      <vt:lpstr>Putting it all together</vt:lpstr>
      <vt:lpstr>Whack-A-Mole</vt:lpstr>
      <vt:lpstr>Exception</vt:lpstr>
      <vt:lpstr>Recap</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Nick Troccoli</cp:lastModifiedBy>
  <cp:revision>189</cp:revision>
  <dcterms:created xsi:type="dcterms:W3CDTF">2017-04-27T05:20:22Z</dcterms:created>
  <dcterms:modified xsi:type="dcterms:W3CDTF">2017-07-19T08:29:50Z</dcterms:modified>
</cp:coreProperties>
</file>